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5" r:id="rId4"/>
    <p:sldId id="258" r:id="rId5"/>
    <p:sldId id="287" r:id="rId6"/>
    <p:sldId id="288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Школо69" initials="Ш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5277D-67A0-4E98-AAD3-16E47B6D4227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81873-577D-4AB2-8BD9-D59F56BD36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81831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91FC7-DE05-4CCB-B41E-340824748E58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C257B-4AD7-4BB9-855C-330854972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534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89AF-899C-4F37-A4BC-890CD31EDB70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FF2F4-9BD5-4E10-9A07-D46556412F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610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EF3C0-BBDD-44D9-8072-3CA0DAB40FBD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00047-8992-46E9-9ED6-ABB918D70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68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8FAD0-5BB7-49FD-AA16-D13CF83665D4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20CF9-3F8B-476B-9EDE-A1C4313DE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4746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D7D54-D396-46B3-A04C-4F8597C7DBB3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8F662-7C75-4979-A066-88D191777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151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E723D-7744-46A5-A749-D1CE68D1787D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418BD-3A23-492B-AC94-9516C2E2A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730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9D1E7-D532-485E-8B4A-C049E743FFF6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8874F-2935-4A3C-800F-5619B3D38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1850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1A83-8A49-4CA2-873E-78431CABAD9F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D9286-7B2E-47DF-8F03-31AED928B4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999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3550C-8E26-4665-B908-94DC9975B56E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CAD14-55A6-4D97-8F5F-28F0999C05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304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AE4AE-7EF6-46EB-A758-AF09D53CDBD1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947D7-49A0-40EF-8C45-EE4348498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91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621AF2-4611-45AC-876D-364246793DB7}" type="datetimeFigureOut">
              <a:rPr lang="ru-RU"/>
              <a:pPr>
                <a:defRPr/>
              </a:pPr>
              <a:t>09.01.2016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D8FD83-B166-4700-8911-A4EFF2FDB3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12" r:id="rId3"/>
    <p:sldLayoutId id="2147483709" r:id="rId4"/>
    <p:sldLayoutId id="2147483713" r:id="rId5"/>
    <p:sldLayoutId id="2147483708" r:id="rId6"/>
    <p:sldLayoutId id="2147483707" r:id="rId7"/>
    <p:sldLayoutId id="2147483714" r:id="rId8"/>
    <p:sldLayoutId id="2147483715" r:id="rId9"/>
    <p:sldLayoutId id="2147483706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526DB0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989AAC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86842" cy="85726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Профилактика суицида среди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детей и подростков</a:t>
            </a:r>
            <a:endParaRPr lang="ru-RU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http://www.mk.ru/upload/iblock_mk/475/e8/75/84/DETAIL_PICTURE_6095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214554"/>
            <a:ext cx="3908959" cy="38167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ttp://gazeta.a42.ru/images/cache/9570_jpg_de93a46962736632859c1eb03385db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2" y="2500306"/>
            <a:ext cx="4374292" cy="30718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214950"/>
            <a:ext cx="7467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u="sng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Чаще всего оканчивают жизнь самоубийством подростки в возрасте от 10 до 14 лет. </a:t>
            </a:r>
            <a:endParaRPr lang="ru-RU" sz="2800" b="1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42844" y="285728"/>
            <a:ext cx="8218488" cy="4525963"/>
          </a:xfrm>
        </p:spPr>
        <p:txBody>
          <a:bodyPr/>
          <a:lstStyle/>
          <a:p>
            <a:pPr marL="36513" indent="0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СУИЦИД - осознанный акт устранения из жизни под воздействием острых психотравмирующих ситуаций, при котором собственная жизнь теряет для человека смысл. </a:t>
            </a:r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smtClean="0">
                <a:latin typeface="Times New Roman" pitchFamily="18" charset="0"/>
                <a:cs typeface="Times New Roman" pitchFamily="18" charset="0"/>
              </a:rPr>
            </a:b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543956" cy="654032"/>
          </a:xfrm>
        </p:spPr>
        <p:txBody>
          <a:bodyPr/>
          <a:lstStyle/>
          <a:p>
            <a:r>
              <a:rPr lang="ru-RU" b="1" dirty="0" smtClean="0">
                <a:solidFill>
                  <a:schemeClr val="bg2"/>
                </a:solidFill>
              </a:rPr>
              <a:t>Типы суицидального поведения:</a:t>
            </a:r>
            <a:br>
              <a:rPr lang="ru-RU" b="1" dirty="0" smtClean="0">
                <a:solidFill>
                  <a:schemeClr val="bg2"/>
                </a:solidFill>
              </a:rPr>
            </a:b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858280" cy="3286148"/>
          </a:xfrm>
        </p:spPr>
        <p:txBody>
          <a:bodyPr/>
          <a:lstStyle/>
          <a:p>
            <a:pPr lvl="0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демонстративное поведение;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скрытое суицидальное поведение;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истинное суицидальное поведение;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аффективное суицидальное поведение.</a:t>
            </a:r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9690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причины детского и подросткового суицида: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4525963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обиды в семье, </a:t>
            </a: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неприятности в школе, </a:t>
            </a: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обиды на учителей, </a:t>
            </a: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ощущение несправедливости и "желание наказать </a:t>
            </a:r>
            <a:r>
              <a:rPr lang="ru-RU" sz="3600" b="1" u="sng" dirty="0" smtClean="0">
                <a:solidFill>
                  <a:schemeClr val="accent5">
                    <a:lumMod val="50000"/>
                  </a:schemeClr>
                </a:solidFill>
              </a:rPr>
              <a:t>таким</a:t>
            </a: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 образом", </a:t>
            </a: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реже - несчастная любовь или душевные расстройства и психические заболевания.</a:t>
            </a:r>
          </a:p>
          <a:p>
            <a:pPr marL="36513" indent="0" algn="just" eaLnBrk="1" hangingPunct="1">
              <a:buFont typeface="Wingdings 2" pitchFamily="18" charset="2"/>
              <a:buNone/>
            </a:pPr>
            <a:endParaRPr lang="ru-RU" sz="40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Признаки готовящегося самоубийства</a:t>
            </a:r>
            <a:r>
              <a:rPr lang="ru-RU" sz="3600" b="1" dirty="0" smtClean="0">
                <a:solidFill>
                  <a:srgbClr val="C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501122" cy="5197493"/>
          </a:xfrm>
        </p:spPr>
        <p:txBody>
          <a:bodyPr/>
          <a:lstStyle/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Приведение своих дел в порядок .</a:t>
            </a:r>
          </a:p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Прощание.</a:t>
            </a:r>
          </a:p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Внешняя удовлетворенность — прилив энергии. </a:t>
            </a:r>
          </a:p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Письменные указания (в письмах, записках, дневнике).</a:t>
            </a:r>
          </a:p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Словесные указания или угрозы.</a:t>
            </a:r>
          </a:p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Вспышки гнева у импульсивных подростков.</a:t>
            </a:r>
          </a:p>
          <a:p>
            <a:pPr lvl="0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Бессонница.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1143000"/>
          </a:xfrm>
        </p:spPr>
        <p:txBody>
          <a:bodyPr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929718" cy="4525963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вселять детям уверенность в свои силы и возможности; </a:t>
            </a:r>
          </a:p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внушать им оптимизм и надежду;</a:t>
            </a:r>
          </a:p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проявлять сочувствие и понимание;</a:t>
            </a:r>
          </a:p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осуществлять контроль за поведением ребенка, анализировать его отношения со сверстниками.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ПОМНИТЕ!!!</a:t>
            </a:r>
            <a:endParaRPr lang="ru-RU" sz="7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3" indent="0" eaLnBrk="1" hangingPunct="1">
              <a:buFont typeface="Wingdings 2" pitchFamily="18" charset="2"/>
              <a:buNone/>
            </a:pP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  </a:t>
            </a:r>
          </a:p>
          <a:p>
            <a:pPr marL="36513" indent="0" eaLnBrk="1" hangingPunct="1">
              <a:buFont typeface="Wingdings 2" pitchFamily="18" charset="2"/>
              <a:buNone/>
            </a:pP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поддержки </a:t>
            </a:r>
          </a:p>
          <a:p>
            <a:pPr marL="36513" indent="0" eaLnBrk="1" hangingPunct="1">
              <a:buFont typeface="Wingdings 2" pitchFamily="18" charset="2"/>
              <a:buNone/>
            </a:pP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ребенок</a:t>
            </a:r>
          </a:p>
          <a:p>
            <a:pPr marL="36513" indent="0" eaLnBrk="1" hangingPunct="1">
              <a:buFont typeface="Wingdings 2" pitchFamily="18" charset="2"/>
              <a:buNone/>
            </a:pP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часто </a:t>
            </a:r>
          </a:p>
          <a:p>
            <a:pPr marL="36513" indent="0" eaLnBrk="1" hangingPunct="1">
              <a:buFont typeface="Wingdings 2" pitchFamily="18" charset="2"/>
              <a:buNone/>
            </a:pP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опускает руки.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349500"/>
            <a:ext cx="44164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9064" y="836712"/>
            <a:ext cx="8247392" cy="4802088"/>
          </a:xfrm>
          <a:extLst/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b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ВНИМАНИЕ!!!</a:t>
            </a:r>
            <a:endParaRPr lang="ru-RU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1364</TotalTime>
  <Words>188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Техническая</vt:lpstr>
      <vt:lpstr>Слайд 1</vt:lpstr>
      <vt:lpstr>Чаще всего оканчивают жизнь самоубийством подростки в возрасте от 10 до 14 лет. </vt:lpstr>
      <vt:lpstr>Типы суицидального поведения: </vt:lpstr>
      <vt:lpstr>Основные причины детского и подросткового суицида:</vt:lpstr>
      <vt:lpstr>Признаки готовящегося самоубийства: </vt:lpstr>
      <vt:lpstr>Что делать?</vt:lpstr>
      <vt:lpstr>ПОМНИТЕ!!!</vt:lpstr>
      <vt:lpstr>СПАСИБО 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У И Ц И Д</dc:title>
  <dc:creator>школа №69</dc:creator>
  <cp:lastModifiedBy>user</cp:lastModifiedBy>
  <cp:revision>54</cp:revision>
  <dcterms:created xsi:type="dcterms:W3CDTF">2012-02-24T08:12:40Z</dcterms:created>
  <dcterms:modified xsi:type="dcterms:W3CDTF">2016-01-09T03:23:57Z</dcterms:modified>
</cp:coreProperties>
</file>