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1"/>
  </p:notesMasterIdLst>
  <p:sldIdLst>
    <p:sldId id="256" r:id="rId2"/>
    <p:sldId id="257" r:id="rId3"/>
    <p:sldId id="285" r:id="rId4"/>
    <p:sldId id="286" r:id="rId5"/>
    <p:sldId id="258" r:id="rId6"/>
    <p:sldId id="259" r:id="rId7"/>
    <p:sldId id="289" r:id="rId8"/>
    <p:sldId id="260" r:id="rId9"/>
    <p:sldId id="288" r:id="rId10"/>
    <p:sldId id="287" r:id="rId11"/>
    <p:sldId id="290" r:id="rId12"/>
    <p:sldId id="291" r:id="rId13"/>
    <p:sldId id="292" r:id="rId14"/>
    <p:sldId id="261"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4"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15" autoAdjust="0"/>
    <p:restoredTop sz="94660"/>
  </p:normalViewPr>
  <p:slideViewPr>
    <p:cSldViewPr>
      <p:cViewPr varScale="1">
        <p:scale>
          <a:sx n="109" d="100"/>
          <a:sy n="109" d="100"/>
        </p:scale>
        <p:origin x="1662" y="102"/>
      </p:cViewPr>
      <p:guideLst>
        <p:guide orient="horz" pos="2160"/>
        <p:guide pos="2880"/>
      </p:guideLst>
    </p:cSldViewPr>
  </p:slideViewPr>
  <p:notesTextViewPr>
    <p:cViewPr>
      <p:scale>
        <a:sx n="100" d="100"/>
        <a:sy n="100" d="100"/>
      </p:scale>
      <p:origin x="0" y="0"/>
    </p:cViewPr>
  </p:notesTextViewPr>
  <p:notesViewPr>
    <p:cSldViewPr>
      <p:cViewPr varScale="1">
        <p:scale>
          <a:sx n="36" d="100"/>
          <a:sy n="36" d="100"/>
        </p:scale>
        <p:origin x="-144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CC6A34-FCCC-4D9D-9FCA-3493E3AF375C}" type="datetimeFigureOut">
              <a:rPr lang="ru-RU" smtClean="0"/>
              <a:t>31.01.2020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085680-6068-4062-AB8E-94EF47D3C2A4}" type="slidenum">
              <a:rPr lang="ru-RU" smtClean="0"/>
              <a:t>‹#›</a:t>
            </a:fld>
            <a:endParaRPr lang="ru-RU"/>
          </a:p>
        </p:txBody>
      </p:sp>
    </p:spTree>
    <p:extLst>
      <p:ext uri="{BB962C8B-B14F-4D97-AF65-F5344CB8AC3E}">
        <p14:creationId xmlns:p14="http://schemas.microsoft.com/office/powerpoint/2010/main" val="483979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B4C71EC6-210F-42DE-9C53-41977AD35B3D}" type="datetimeFigureOut">
              <a:rPr lang="ru-RU" smtClean="0"/>
              <a:t>31.01.2020</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31.01.2020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31.01.2020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4C71EC6-210F-42DE-9C53-41977AD35B3D}" type="datetimeFigureOut">
              <a:rPr lang="ru-RU" smtClean="0"/>
              <a:t>31.01.2020</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B4C71EC6-210F-42DE-9C53-41977AD35B3D}" type="datetimeFigureOut">
              <a:rPr lang="ru-RU" smtClean="0"/>
              <a:t>31.01.2020</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B19B0651-EE4F-4900-A07F-96A6BFA9D0F0}"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B4C71EC6-210F-42DE-9C53-41977AD35B3D}" type="datetimeFigureOut">
              <a:rPr lang="ru-RU" smtClean="0"/>
              <a:t>31.01.2020</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B4C71EC6-210F-42DE-9C53-41977AD35B3D}" type="datetimeFigureOut">
              <a:rPr lang="ru-RU" smtClean="0"/>
              <a:t>31.01.2020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B19B0651-EE4F-4900-A07F-96A6BFA9D0F0}"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B4C71EC6-210F-42DE-9C53-41977AD35B3D}" type="datetimeFigureOut">
              <a:rPr lang="ru-RU" smtClean="0"/>
              <a:t>31.01.2020</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t>31.01.2020</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4C71EC6-210F-42DE-9C53-41977AD35B3D}" type="datetimeFigureOut">
              <a:rPr lang="ru-RU" smtClean="0"/>
              <a:t>31.01.2020</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B4C71EC6-210F-42DE-9C53-41977AD35B3D}" type="datetimeFigureOut">
              <a:rPr lang="ru-RU" smtClean="0"/>
              <a:t>31.01.2020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19B0651-EE4F-4900-A07F-96A6BFA9D0F0}"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4C71EC6-210F-42DE-9C53-41977AD35B3D}" type="datetimeFigureOut">
              <a:rPr lang="ru-RU" smtClean="0"/>
              <a:t>31.01.2020</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19B0651-EE4F-4900-A07F-96A6BFA9D0F0}"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87624" y="260648"/>
            <a:ext cx="6172200" cy="1894362"/>
          </a:xfrm>
        </p:spPr>
        <p:txBody>
          <a:bodyPr>
            <a:normAutofit/>
          </a:bodyPr>
          <a:lstStyle/>
          <a:p>
            <a:pPr algn="ctr"/>
            <a:r>
              <a:rPr lang="ru-RU" dirty="0" smtClean="0">
                <a:latin typeface="Times New Roman" panose="02020603050405020304" pitchFamily="18" charset="0"/>
                <a:cs typeface="Times New Roman" panose="02020603050405020304" pitchFamily="18" charset="0"/>
              </a:rPr>
              <a:t>электробезопасность школьников.</a:t>
            </a:r>
            <a:endParaRPr lang="ru-RU"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331640" y="5135487"/>
            <a:ext cx="7046540" cy="1371600"/>
          </a:xfrm>
        </p:spPr>
        <p:txBody>
          <a:bodyPr>
            <a:normAutofit/>
          </a:bodyPr>
          <a:lstStyle/>
          <a:p>
            <a:r>
              <a:rPr lang="ru-RU" dirty="0" smtClean="0"/>
              <a:t> </a:t>
            </a:r>
            <a:r>
              <a:rPr lang="ru-RU" dirty="0" smtClean="0"/>
              <a:t>ПО ЮЗЭС филиал ПАО «МРСК Юга»-»Ростовэнерго</a:t>
            </a:r>
            <a:endParaRPr lang="ru-RU" dirty="0"/>
          </a:p>
        </p:txBody>
      </p:sp>
      <p:pic>
        <p:nvPicPr>
          <p:cNvPr id="1026" name="Picture 2" descr="C:\портфель\Новая папкаэлектробез\foto2118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155010"/>
            <a:ext cx="3548760" cy="2695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958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115616" y="34675"/>
            <a:ext cx="6984776" cy="6823325"/>
          </a:xfrm>
          <a:prstGeom prst="rect">
            <a:avLst/>
          </a:prstGeom>
        </p:spPr>
      </p:pic>
    </p:spTree>
    <p:extLst>
      <p:ext uri="{BB962C8B-B14F-4D97-AF65-F5344CB8AC3E}">
        <p14:creationId xmlns:p14="http://schemas.microsoft.com/office/powerpoint/2010/main" val="12729056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251520" y="260648"/>
            <a:ext cx="4952013" cy="6453167"/>
          </a:xfrm>
          <a:prstGeom prst="rect">
            <a:avLst/>
          </a:prstGeom>
        </p:spPr>
      </p:pic>
      <p:sp>
        <p:nvSpPr>
          <p:cNvPr id="6" name="Прямоугольник 5"/>
          <p:cNvSpPr/>
          <p:nvPr/>
        </p:nvSpPr>
        <p:spPr>
          <a:xfrm>
            <a:off x="5245625" y="404664"/>
            <a:ext cx="3898375" cy="369332"/>
          </a:xfrm>
          <a:prstGeom prst="rect">
            <a:avLst/>
          </a:prstGeom>
        </p:spPr>
        <p:txBody>
          <a:bodyPr wrap="none">
            <a:spAutoFit/>
          </a:bodyPr>
          <a:lstStyle/>
          <a:p>
            <a:r>
              <a:rPr lang="ru-RU" b="1" dirty="0">
                <a:solidFill>
                  <a:srgbClr val="000000"/>
                </a:solidFill>
                <a:latin typeface="OpenSans"/>
              </a:rPr>
              <a:t>Что такое шаговое напряжение?</a:t>
            </a:r>
            <a:endParaRPr lang="ru-RU" dirty="0"/>
          </a:p>
        </p:txBody>
      </p:sp>
      <p:sp>
        <p:nvSpPr>
          <p:cNvPr id="7" name="Прямоугольник 6"/>
          <p:cNvSpPr/>
          <p:nvPr/>
        </p:nvSpPr>
        <p:spPr>
          <a:xfrm>
            <a:off x="5203532" y="1052736"/>
            <a:ext cx="3940468" cy="5755422"/>
          </a:xfrm>
          <a:prstGeom prst="rect">
            <a:avLst/>
          </a:prstGeom>
        </p:spPr>
        <p:txBody>
          <a:bodyPr wrap="square">
            <a:spAutoFit/>
          </a:bodyPr>
          <a:lstStyle/>
          <a:p>
            <a:r>
              <a:rPr lang="ru-RU" sz="1600" dirty="0" smtClean="0">
                <a:solidFill>
                  <a:srgbClr val="000000"/>
                </a:solidFill>
                <a:latin typeface="Times New Roman" panose="02020603050405020304" pitchFamily="18" charset="0"/>
                <a:cs typeface="Times New Roman" panose="02020603050405020304" pitchFamily="18" charset="0"/>
              </a:rPr>
              <a:t>Удар </a:t>
            </a:r>
            <a:r>
              <a:rPr lang="ru-RU" sz="1600" dirty="0">
                <a:solidFill>
                  <a:srgbClr val="000000"/>
                </a:solidFill>
                <a:latin typeface="Times New Roman" panose="02020603050405020304" pitchFamily="18" charset="0"/>
                <a:cs typeface="Times New Roman" panose="02020603050405020304" pitchFamily="18" charset="0"/>
              </a:rPr>
              <a:t>током можно получить и в нескольких метрах от оборванного, лежащего на земле или провисшего провода, за счет шагового напряжения. Поэтому давайте договоримся любой провод или электроприбор считать находящимся под напряжением! Даже если до тебя его трогали два десятка человек. А вдруг именно в тот момент, когда ты взял в руки провод, кто-то за несколько километров от тебя включил рубильник или нажал на выключатель!</a:t>
            </a:r>
          </a:p>
          <a:p>
            <a:r>
              <a:rPr lang="ru-RU" sz="1600" dirty="0">
                <a:solidFill>
                  <a:srgbClr val="000000"/>
                </a:solidFill>
                <a:latin typeface="Times New Roman" panose="02020603050405020304" pitchFamily="18" charset="0"/>
                <a:cs typeface="Times New Roman" panose="02020603050405020304" pitchFamily="18" charset="0"/>
              </a:rPr>
              <a:t>Если все же человек попал в зону «»шагового напряжения нельзя отрывать подошвы от поверхности земли. Передвигаться следует в сторону удаления от провода «гусиным шагом» — пятка шагающей ноги, не отрываясь от земли, приставляется к носку другой ноги. Запомните, увидев оборванный провод, лежащий на земле, ни в коем случае не приближайтесь к нему на расстояние ближе 8 метров.</a:t>
            </a:r>
            <a:endParaRPr lang="ru-RU" sz="16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06553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07504" y="354696"/>
            <a:ext cx="4587164" cy="6427915"/>
          </a:xfrm>
          <a:prstGeom prst="rect">
            <a:avLst/>
          </a:prstGeom>
        </p:spPr>
      </p:pic>
      <p:pic>
        <p:nvPicPr>
          <p:cNvPr id="3" name="Рисунок 2"/>
          <p:cNvPicPr>
            <a:picLocks noChangeAspect="1"/>
          </p:cNvPicPr>
          <p:nvPr/>
        </p:nvPicPr>
        <p:blipFill>
          <a:blip r:embed="rId3"/>
          <a:stretch>
            <a:fillRect/>
          </a:stretch>
        </p:blipFill>
        <p:spPr>
          <a:xfrm>
            <a:off x="4694668" y="354587"/>
            <a:ext cx="4341828" cy="6428024"/>
          </a:xfrm>
          <a:prstGeom prst="rect">
            <a:avLst/>
          </a:prstGeom>
        </p:spPr>
      </p:pic>
    </p:spTree>
    <p:extLst>
      <p:ext uri="{BB962C8B-B14F-4D97-AF65-F5344CB8AC3E}">
        <p14:creationId xmlns:p14="http://schemas.microsoft.com/office/powerpoint/2010/main" val="39454826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0"/>
            <a:ext cx="4644009" cy="6858000"/>
          </a:xfrm>
          <a:prstGeom prst="rect">
            <a:avLst/>
          </a:prstGeom>
        </p:spPr>
      </p:pic>
      <p:pic>
        <p:nvPicPr>
          <p:cNvPr id="5" name="Рисунок 4"/>
          <p:cNvPicPr>
            <a:picLocks noChangeAspect="1"/>
          </p:cNvPicPr>
          <p:nvPr/>
        </p:nvPicPr>
        <p:blipFill>
          <a:blip r:embed="rId3"/>
          <a:stretch>
            <a:fillRect/>
          </a:stretch>
        </p:blipFill>
        <p:spPr>
          <a:xfrm>
            <a:off x="4324783" y="0"/>
            <a:ext cx="4819217" cy="6858000"/>
          </a:xfrm>
          <a:prstGeom prst="rect">
            <a:avLst/>
          </a:prstGeom>
        </p:spPr>
      </p:pic>
    </p:spTree>
    <p:extLst>
      <p:ext uri="{BB962C8B-B14F-4D97-AF65-F5344CB8AC3E}">
        <p14:creationId xmlns:p14="http://schemas.microsoft.com/office/powerpoint/2010/main" val="928252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stretch>
            <a:fillRect/>
          </a:stretch>
        </p:blipFill>
        <p:spPr>
          <a:xfrm>
            <a:off x="100352" y="260648"/>
            <a:ext cx="8943293" cy="6336705"/>
          </a:xfrm>
          <a:prstGeom prst="rect">
            <a:avLst/>
          </a:prstGeom>
        </p:spPr>
      </p:pic>
    </p:spTree>
    <p:extLst>
      <p:ext uri="{BB962C8B-B14F-4D97-AF65-F5344CB8AC3E}">
        <p14:creationId xmlns:p14="http://schemas.microsoft.com/office/powerpoint/2010/main" val="22150871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Проверь себя. Тест по электробезопасности.</a:t>
            </a:r>
            <a:endParaRPr lang="ru-RU" dirty="0"/>
          </a:p>
        </p:txBody>
      </p:sp>
      <p:sp>
        <p:nvSpPr>
          <p:cNvPr id="3" name="Объект 2"/>
          <p:cNvSpPr>
            <a:spLocks noGrp="1"/>
          </p:cNvSpPr>
          <p:nvPr>
            <p:ph idx="1"/>
          </p:nvPr>
        </p:nvSpPr>
        <p:spPr/>
        <p:txBody>
          <a:bodyPr>
            <a:normAutofit fontScale="92500" lnSpcReduction="10000"/>
          </a:bodyPr>
          <a:lstStyle/>
          <a:p>
            <a:r>
              <a:rPr lang="ru-RU" altLang="ru-RU" sz="2000" dirty="0">
                <a:solidFill>
                  <a:srgbClr val="FF0000"/>
                </a:solidFill>
              </a:rPr>
              <a:t>ВОПРОС №1</a:t>
            </a:r>
          </a:p>
          <a:p>
            <a:pPr>
              <a:buFont typeface="Wingdings" pitchFamily="2" charset="2"/>
              <a:buChar char="q"/>
            </a:pPr>
            <a:endParaRPr lang="ru-RU" altLang="ru-RU" dirty="0"/>
          </a:p>
          <a:p>
            <a:pPr>
              <a:lnSpc>
                <a:spcPct val="150000"/>
              </a:lnSpc>
            </a:pPr>
            <a:r>
              <a:rPr lang="ru-RU" altLang="ru-RU" dirty="0"/>
              <a:t>ЭЛЕКТРИЧЕСТВО:</a:t>
            </a:r>
          </a:p>
          <a:p>
            <a:pPr>
              <a:lnSpc>
                <a:spcPct val="150000"/>
              </a:lnSpc>
            </a:pPr>
            <a:r>
              <a:rPr lang="ru-RU" altLang="ru-RU" dirty="0"/>
              <a:t>А. можно увидеть</a:t>
            </a:r>
          </a:p>
          <a:p>
            <a:pPr>
              <a:lnSpc>
                <a:spcPct val="150000"/>
              </a:lnSpc>
            </a:pPr>
            <a:r>
              <a:rPr lang="ru-RU" altLang="ru-RU" dirty="0"/>
              <a:t>Б. можно услышать</a:t>
            </a:r>
          </a:p>
          <a:p>
            <a:pPr>
              <a:lnSpc>
                <a:spcPct val="150000"/>
              </a:lnSpc>
            </a:pPr>
            <a:r>
              <a:rPr lang="ru-RU" altLang="ru-RU" dirty="0"/>
              <a:t>В. не слышно, не видно, не имеет запаха</a:t>
            </a:r>
          </a:p>
          <a:p>
            <a:pPr>
              <a:lnSpc>
                <a:spcPct val="150000"/>
              </a:lnSpc>
            </a:pPr>
            <a:r>
              <a:rPr lang="ru-RU" altLang="ru-RU" dirty="0"/>
              <a:t>Г. можно попробовать на вкус</a:t>
            </a:r>
          </a:p>
          <a:p>
            <a:endParaRPr lang="ru-RU" dirty="0"/>
          </a:p>
        </p:txBody>
      </p:sp>
    </p:spTree>
    <p:extLst>
      <p:ext uri="{BB962C8B-B14F-4D97-AF65-F5344CB8AC3E}">
        <p14:creationId xmlns:p14="http://schemas.microsoft.com/office/powerpoint/2010/main" val="1080980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85000" lnSpcReduction="20000"/>
          </a:bodyPr>
          <a:lstStyle/>
          <a:p>
            <a:r>
              <a:rPr lang="ru-RU" altLang="ru-RU" sz="2000" dirty="0">
                <a:solidFill>
                  <a:srgbClr val="FF0000"/>
                </a:solidFill>
              </a:rPr>
              <a:t>ВОПРОС №2</a:t>
            </a:r>
          </a:p>
          <a:p>
            <a:pPr>
              <a:lnSpc>
                <a:spcPct val="150000"/>
              </a:lnSpc>
            </a:pPr>
            <a:r>
              <a:rPr lang="ru-RU" altLang="ru-RU" dirty="0"/>
              <a:t>УВИДЕВ ОТКРЫТУЮ ДЕВЕРЬ ТРАНСФОРМАТОРОНОЙ ПОДСТАНЦИИ (ТП) ЧТО ТЫ СДЕЛАЕШЬ?</a:t>
            </a:r>
          </a:p>
          <a:p>
            <a:pPr>
              <a:lnSpc>
                <a:spcPct val="150000"/>
              </a:lnSpc>
            </a:pPr>
            <a:r>
              <a:rPr lang="ru-RU" altLang="ru-RU" dirty="0"/>
              <a:t>А. пройдешь мимо </a:t>
            </a:r>
          </a:p>
          <a:p>
            <a:pPr>
              <a:lnSpc>
                <a:spcPct val="150000"/>
              </a:lnSpc>
            </a:pPr>
            <a:r>
              <a:rPr lang="ru-RU" altLang="ru-RU" dirty="0"/>
              <a:t>Б. позовешь друзей чтобы вместе заглянуть на подстанцию</a:t>
            </a:r>
          </a:p>
          <a:p>
            <a:pPr>
              <a:lnSpc>
                <a:spcPct val="150000"/>
              </a:lnSpc>
            </a:pPr>
            <a:r>
              <a:rPr lang="ru-RU" altLang="ru-RU" dirty="0"/>
              <a:t>В. позвонишь по телефону, указанному на ТП и сообщишь об открытой двери</a:t>
            </a:r>
          </a:p>
          <a:p>
            <a:endParaRPr lang="ru-RU" dirty="0"/>
          </a:p>
        </p:txBody>
      </p:sp>
    </p:spTree>
    <p:extLst>
      <p:ext uri="{BB962C8B-B14F-4D97-AF65-F5344CB8AC3E}">
        <p14:creationId xmlns:p14="http://schemas.microsoft.com/office/powerpoint/2010/main" val="1882815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sz="3000" kern="0" dirty="0">
                <a:solidFill>
                  <a:srgbClr val="FF0000"/>
                </a:solidFill>
                <a:effectLst>
                  <a:outerShdw blurRad="38100" dist="38100" dir="2700000" algn="tl">
                    <a:srgbClr val="C0C0C0"/>
                  </a:outerShdw>
                </a:effectLst>
                <a:latin typeface="Arial" pitchFamily="34" charset="0"/>
                <a:ea typeface="+mj-ea"/>
                <a:cs typeface="Arial" pitchFamily="34" charset="0"/>
              </a:rPr>
              <a:t>ВОПРОС №3</a:t>
            </a:r>
            <a:r>
              <a:rPr lang="ru-RU" sz="3200" kern="0" dirty="0">
                <a:solidFill>
                  <a:srgbClr val="FF0000"/>
                </a:solidFill>
                <a:effectLst>
                  <a:outerShdw blurRad="38100" dist="38100" dir="2700000" algn="tl">
                    <a:srgbClr val="C0C0C0"/>
                  </a:outerShdw>
                </a:effectLst>
                <a:latin typeface="Arial" pitchFamily="34" charset="0"/>
                <a:ea typeface="+mj-ea"/>
                <a:cs typeface="+mj-cs"/>
              </a:rPr>
              <a:t/>
            </a:r>
            <a:br>
              <a:rPr lang="ru-RU" sz="3200" kern="0" dirty="0">
                <a:solidFill>
                  <a:srgbClr val="FF0000"/>
                </a:solidFill>
                <a:effectLst>
                  <a:outerShdw blurRad="38100" dist="38100" dir="2700000" algn="tl">
                    <a:srgbClr val="C0C0C0"/>
                  </a:outerShdw>
                </a:effectLst>
                <a:latin typeface="Arial" pitchFamily="34" charset="0"/>
                <a:ea typeface="+mj-ea"/>
                <a:cs typeface="+mj-cs"/>
              </a:rPr>
            </a:br>
            <a:r>
              <a:rPr lang="ru-RU" sz="2200" kern="0" dirty="0">
                <a:solidFill>
                  <a:srgbClr val="000000"/>
                </a:solidFill>
                <a:effectLst>
                  <a:outerShdw blurRad="38100" dist="38100" dir="2700000" algn="tl">
                    <a:srgbClr val="C0C0C0"/>
                  </a:outerShdw>
                </a:effectLst>
                <a:latin typeface="Arial" pitchFamily="34" charset="0"/>
                <a:ea typeface="+mj-ea"/>
                <a:cs typeface="Arial" pitchFamily="34" charset="0"/>
              </a:rPr>
              <a:t>РЕБЯТА ПЫТАЮТСЯ НАБРОСИТЬ ВЕРЕВКУ НА ПРОВОД ЛИНИИ ЭЛЕКТРОПЕРЕДАЧИ. ЧТО ТЫ СДЕЛАЕШЬ?</a:t>
            </a:r>
            <a:br>
              <a:rPr lang="ru-RU" sz="2200" kern="0" dirty="0">
                <a:solidFill>
                  <a:srgbClr val="000000"/>
                </a:solidFill>
                <a:effectLst>
                  <a:outerShdw blurRad="38100" dist="38100" dir="2700000" algn="tl">
                    <a:srgbClr val="C0C0C0"/>
                  </a:outerShdw>
                </a:effectLst>
                <a:latin typeface="Arial" pitchFamily="34" charset="0"/>
                <a:ea typeface="+mj-ea"/>
                <a:cs typeface="Arial" pitchFamily="34" charset="0"/>
              </a:rPr>
            </a:br>
            <a:r>
              <a:rPr lang="ru-RU" sz="2200" kern="0" dirty="0">
                <a:solidFill>
                  <a:srgbClr val="000000"/>
                </a:solidFill>
                <a:effectLst>
                  <a:outerShdw blurRad="38100" dist="38100" dir="2700000" algn="tl">
                    <a:srgbClr val="C0C0C0"/>
                  </a:outerShdw>
                </a:effectLst>
                <a:latin typeface="Arial" pitchFamily="34" charset="0"/>
                <a:ea typeface="+mj-ea"/>
                <a:cs typeface="Arial" pitchFamily="34" charset="0"/>
              </a:rPr>
              <a:t>а. </a:t>
            </a:r>
            <a:r>
              <a:rPr lang="ru-RU" sz="2200" kern="0" dirty="0">
                <a:solidFill>
                  <a:srgbClr val="000000"/>
                </a:solidFill>
                <a:effectLst>
                  <a:outerShdw blurRad="38100" dist="38100" dir="2700000" algn="tl">
                    <a:srgbClr val="C0C0C0"/>
                  </a:outerShdw>
                </a:effectLst>
                <a:latin typeface="Arial" charset="0"/>
                <a:ea typeface="+mj-ea"/>
                <a:cs typeface="+mj-cs"/>
              </a:rPr>
              <a:t>пройдешь мимо</a:t>
            </a:r>
            <a:br>
              <a:rPr lang="ru-RU" sz="2200" kern="0" dirty="0">
                <a:solidFill>
                  <a:srgbClr val="000000"/>
                </a:solidFill>
                <a:effectLst>
                  <a:outerShdw blurRad="38100" dist="38100" dir="2700000" algn="tl">
                    <a:srgbClr val="C0C0C0"/>
                  </a:outerShdw>
                </a:effectLst>
                <a:latin typeface="Arial" charset="0"/>
                <a:ea typeface="+mj-ea"/>
                <a:cs typeface="+mj-cs"/>
              </a:rPr>
            </a:br>
            <a:r>
              <a:rPr lang="ru-RU" sz="2200" kern="0" dirty="0">
                <a:solidFill>
                  <a:srgbClr val="000000"/>
                </a:solidFill>
                <a:effectLst>
                  <a:outerShdw blurRad="38100" dist="38100" dir="2700000" algn="tl">
                    <a:srgbClr val="C0C0C0"/>
                  </a:outerShdw>
                </a:effectLst>
                <a:latin typeface="Arial" charset="0"/>
                <a:ea typeface="+mj-ea"/>
                <a:cs typeface="+mj-cs"/>
              </a:rPr>
              <a:t>б. поможешь им набросить веревку</a:t>
            </a:r>
            <a:br>
              <a:rPr lang="ru-RU" sz="2200" kern="0" dirty="0">
                <a:solidFill>
                  <a:srgbClr val="000000"/>
                </a:solidFill>
                <a:effectLst>
                  <a:outerShdw blurRad="38100" dist="38100" dir="2700000" algn="tl">
                    <a:srgbClr val="C0C0C0"/>
                  </a:outerShdw>
                </a:effectLst>
                <a:latin typeface="Arial" charset="0"/>
                <a:ea typeface="+mj-ea"/>
                <a:cs typeface="+mj-cs"/>
              </a:rPr>
            </a:br>
            <a:r>
              <a:rPr lang="ru-RU" sz="2200" kern="0" dirty="0">
                <a:solidFill>
                  <a:srgbClr val="000000"/>
                </a:solidFill>
                <a:effectLst>
                  <a:outerShdw blurRad="38100" dist="38100" dir="2700000" algn="tl">
                    <a:srgbClr val="C0C0C0"/>
                  </a:outerShdw>
                </a:effectLst>
                <a:latin typeface="Arial" charset="0"/>
                <a:ea typeface="+mj-ea"/>
                <a:cs typeface="+mj-cs"/>
              </a:rPr>
              <a:t>в. объяснишь что набрасывать веревку на линии электропередач смертельно опасно</a:t>
            </a:r>
            <a:endParaRPr lang="ru-RU" dirty="0"/>
          </a:p>
        </p:txBody>
      </p:sp>
    </p:spTree>
    <p:extLst>
      <p:ext uri="{BB962C8B-B14F-4D97-AF65-F5344CB8AC3E}">
        <p14:creationId xmlns:p14="http://schemas.microsoft.com/office/powerpoint/2010/main" val="18382187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lvl="0" indent="0" fontAlgn="base">
              <a:lnSpc>
                <a:spcPct val="150000"/>
              </a:lnSpc>
              <a:spcBef>
                <a:spcPct val="0"/>
              </a:spcBef>
              <a:spcAft>
                <a:spcPct val="0"/>
              </a:spcAft>
            </a:pPr>
            <a:r>
              <a:rPr lang="ru-RU" altLang="ru-RU" sz="3000" dirty="0">
                <a:solidFill>
                  <a:srgbClr val="FF0000"/>
                </a:solidFill>
                <a:latin typeface="Arial" charset="0"/>
              </a:rPr>
              <a:t>ВОПРОС №4</a:t>
            </a:r>
          </a:p>
          <a:p>
            <a:pPr marL="0" lvl="0" indent="0" fontAlgn="base">
              <a:lnSpc>
                <a:spcPct val="150000"/>
              </a:lnSpc>
              <a:spcBef>
                <a:spcPct val="0"/>
              </a:spcBef>
              <a:spcAft>
                <a:spcPct val="0"/>
              </a:spcAft>
            </a:pPr>
            <a:r>
              <a:rPr lang="ru-RU" altLang="ru-RU" sz="2200" dirty="0">
                <a:solidFill>
                  <a:srgbClr val="000000"/>
                </a:solidFill>
                <a:latin typeface="Arial" charset="0"/>
              </a:rPr>
              <a:t>НА ЛИНИИ ЭЛЕКТРОПЕРЕДАЧИ ОБОРВАЛСЯ ПРОВОД , ЕГО КОНЕЦ УПАЛ НА ЗЕМЛЮ. ТВОИ ДЕЙСТВИЯ?</a:t>
            </a:r>
          </a:p>
          <a:p>
            <a:pPr marL="0" lvl="0" indent="0" fontAlgn="base">
              <a:lnSpc>
                <a:spcPct val="150000"/>
              </a:lnSpc>
              <a:spcBef>
                <a:spcPct val="0"/>
              </a:spcBef>
              <a:spcAft>
                <a:spcPct val="0"/>
              </a:spcAft>
            </a:pPr>
            <a:r>
              <a:rPr lang="ru-RU" altLang="ru-RU" sz="2200" b="0" dirty="0">
                <a:solidFill>
                  <a:srgbClr val="000000"/>
                </a:solidFill>
                <a:latin typeface="Arial" charset="0"/>
              </a:rPr>
              <a:t/>
            </a:r>
            <a:br>
              <a:rPr lang="ru-RU" altLang="ru-RU" sz="2200" b="0" dirty="0">
                <a:solidFill>
                  <a:srgbClr val="000000"/>
                </a:solidFill>
                <a:latin typeface="Arial" charset="0"/>
              </a:rPr>
            </a:br>
            <a:r>
              <a:rPr lang="ru-RU" altLang="ru-RU" sz="2200" b="0" dirty="0">
                <a:solidFill>
                  <a:srgbClr val="000000"/>
                </a:solidFill>
                <a:latin typeface="Arial" charset="0"/>
              </a:rPr>
              <a:t>А. пройдешь мимо</a:t>
            </a:r>
            <a:br>
              <a:rPr lang="ru-RU" altLang="ru-RU" sz="2200" b="0" dirty="0">
                <a:solidFill>
                  <a:srgbClr val="000000"/>
                </a:solidFill>
                <a:latin typeface="Arial" charset="0"/>
              </a:rPr>
            </a:br>
            <a:r>
              <a:rPr lang="ru-RU" altLang="ru-RU" sz="2200" b="0" dirty="0">
                <a:solidFill>
                  <a:srgbClr val="000000"/>
                </a:solidFill>
                <a:latin typeface="Arial" charset="0"/>
              </a:rPr>
              <a:t>Б. попытаешься подойти к нему и поднять</a:t>
            </a:r>
            <a:br>
              <a:rPr lang="ru-RU" altLang="ru-RU" sz="2200" b="0" dirty="0">
                <a:solidFill>
                  <a:srgbClr val="000000"/>
                </a:solidFill>
                <a:latin typeface="Arial" charset="0"/>
              </a:rPr>
            </a:br>
            <a:r>
              <a:rPr lang="ru-RU" altLang="ru-RU" sz="2200" b="0" dirty="0">
                <a:solidFill>
                  <a:srgbClr val="000000"/>
                </a:solidFill>
                <a:latin typeface="Arial" charset="0"/>
              </a:rPr>
              <a:t>В. Обойдешь стороной в радиусе 20 метров, немедленно сообщишь об этом взрослым </a:t>
            </a:r>
          </a:p>
          <a:p>
            <a:endParaRPr lang="ru-RU" dirty="0"/>
          </a:p>
        </p:txBody>
      </p:sp>
    </p:spTree>
    <p:extLst>
      <p:ext uri="{BB962C8B-B14F-4D97-AF65-F5344CB8AC3E}">
        <p14:creationId xmlns:p14="http://schemas.microsoft.com/office/powerpoint/2010/main" val="9459561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lvl="0" indent="0" fontAlgn="base">
              <a:spcBef>
                <a:spcPct val="0"/>
              </a:spcBef>
              <a:spcAft>
                <a:spcPct val="0"/>
              </a:spcAft>
            </a:pPr>
            <a:r>
              <a:rPr lang="ru-RU" altLang="ru-RU" sz="3000" dirty="0">
                <a:solidFill>
                  <a:srgbClr val="FF0000"/>
                </a:solidFill>
                <a:latin typeface="Arial" charset="0"/>
              </a:rPr>
              <a:t>ВОПРОС №5</a:t>
            </a:r>
          </a:p>
          <a:p>
            <a:pPr marL="0" lvl="0" indent="0" fontAlgn="base">
              <a:spcBef>
                <a:spcPct val="0"/>
              </a:spcBef>
              <a:spcAft>
                <a:spcPct val="0"/>
              </a:spcAft>
            </a:pPr>
            <a:endParaRPr lang="ru-RU" altLang="ru-RU" sz="3000" dirty="0">
              <a:solidFill>
                <a:srgbClr val="FF0000"/>
              </a:solidFill>
              <a:latin typeface="Arial" charset="0"/>
            </a:endParaRPr>
          </a:p>
          <a:p>
            <a:pPr marL="0" lvl="0" indent="0" fontAlgn="base">
              <a:spcBef>
                <a:spcPct val="0"/>
              </a:spcBef>
              <a:spcAft>
                <a:spcPct val="0"/>
              </a:spcAft>
            </a:pPr>
            <a:r>
              <a:rPr lang="ru-RU" altLang="ru-RU" sz="2200" dirty="0">
                <a:solidFill>
                  <a:srgbClr val="000000"/>
                </a:solidFill>
                <a:latin typeface="Arial" charset="0"/>
              </a:rPr>
              <a:t>У ТЕБЯ ДОМА СЛОМАЛАСЬ РОЗЕТКА. ЧТО ТЫ СДЕЛАЕШЬ?</a:t>
            </a:r>
          </a:p>
          <a:p>
            <a:pPr marL="0" lvl="0" indent="0" fontAlgn="base">
              <a:spcBef>
                <a:spcPct val="0"/>
              </a:spcBef>
              <a:spcAft>
                <a:spcPct val="0"/>
              </a:spcAft>
            </a:pPr>
            <a:endParaRPr lang="ru-RU" altLang="ru-RU" sz="2200" b="0" dirty="0">
              <a:solidFill>
                <a:srgbClr val="000000"/>
              </a:solidFill>
              <a:latin typeface="Arial" charset="0"/>
            </a:endParaRPr>
          </a:p>
          <a:p>
            <a:pPr marL="0" lvl="0" indent="0" fontAlgn="base">
              <a:spcBef>
                <a:spcPct val="0"/>
              </a:spcBef>
              <a:spcAft>
                <a:spcPct val="0"/>
              </a:spcAft>
            </a:pPr>
            <a:r>
              <a:rPr lang="ru-RU" altLang="ru-RU" sz="2200" b="0" dirty="0">
                <a:solidFill>
                  <a:srgbClr val="000000"/>
                </a:solidFill>
                <a:latin typeface="Arial" charset="0"/>
              </a:rPr>
              <a:t>А. попытаешься ее разобрать и отремонтировать самостоятельно</a:t>
            </a:r>
          </a:p>
          <a:p>
            <a:pPr marL="0" lvl="0" indent="0" fontAlgn="base">
              <a:spcBef>
                <a:spcPct val="0"/>
              </a:spcBef>
              <a:spcAft>
                <a:spcPct val="0"/>
              </a:spcAft>
            </a:pPr>
            <a:endParaRPr lang="ru-RU" altLang="ru-RU" sz="2200" b="0" dirty="0">
              <a:solidFill>
                <a:srgbClr val="000000"/>
              </a:solidFill>
              <a:latin typeface="Arial" charset="0"/>
            </a:endParaRPr>
          </a:p>
          <a:p>
            <a:pPr marL="0" lvl="0" indent="0" fontAlgn="base">
              <a:spcBef>
                <a:spcPct val="0"/>
              </a:spcBef>
              <a:spcAft>
                <a:spcPct val="0"/>
              </a:spcAft>
            </a:pPr>
            <a:r>
              <a:rPr lang="ru-RU" altLang="ru-RU" sz="2200" b="0" dirty="0">
                <a:solidFill>
                  <a:srgbClr val="000000"/>
                </a:solidFill>
                <a:latin typeface="Arial" charset="0"/>
              </a:rPr>
              <a:t>Б. сообщишь об этом взрослым</a:t>
            </a:r>
          </a:p>
          <a:p>
            <a:endParaRPr lang="ru-RU" dirty="0"/>
          </a:p>
        </p:txBody>
      </p:sp>
    </p:spTree>
    <p:extLst>
      <p:ext uri="{BB962C8B-B14F-4D97-AF65-F5344CB8AC3E}">
        <p14:creationId xmlns:p14="http://schemas.microsoft.com/office/powerpoint/2010/main" val="3975570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88641"/>
            <a:ext cx="6048672" cy="6408711"/>
          </a:xfrm>
        </p:spPr>
        <p:txBody>
          <a:bodyPr>
            <a:noAutofit/>
          </a:bodyPr>
          <a:lstStyle/>
          <a:p>
            <a:r>
              <a:rPr lang="ru-RU" sz="2000" b="0" dirty="0">
                <a:latin typeface="Times New Roman" panose="02020603050405020304" pitchFamily="18" charset="0"/>
                <a:cs typeface="Times New Roman" panose="02020603050405020304" pitchFamily="18" charset="0"/>
              </a:rPr>
              <a:t>Ребята! Вы хорошо знаете, какую важную роль играет электроэнергия в нашей жизни. Она дает нам свет, тепло, приводит в движение различные механизмы, облегчающие труд человека. Электроэнергия заняла настолько прочное место в нашей жизни, что сейчас обойтись без нее просто невозможно. Она наш незаменимый помощник. Но, оказывая огромную помощь людям, электроэнергия таит в себе смертельную опасность для тех, кто не знает или пренебрегает правилами электробезопасности, обращения с бытовыми приборами, нарушает правила поведения вблизи </a:t>
            </a:r>
            <a:r>
              <a:rPr lang="ru-RU" sz="2000" b="0" dirty="0" err="1">
                <a:latin typeface="Times New Roman" panose="02020603050405020304" pitchFamily="18" charset="0"/>
                <a:cs typeface="Times New Roman" panose="02020603050405020304" pitchFamily="18" charset="0"/>
              </a:rPr>
              <a:t>энергообъектов</a:t>
            </a:r>
            <a:r>
              <a:rPr lang="ru-RU" sz="2000" b="0" dirty="0">
                <a:latin typeface="Times New Roman" panose="02020603050405020304" pitchFamily="18" charset="0"/>
                <a:cs typeface="Times New Roman" panose="02020603050405020304" pitchFamily="18" charset="0"/>
              </a:rPr>
              <a:t>. Опасность для жизни человека представляют любые электроустановки.   </a:t>
            </a:r>
            <a:endParaRPr lang="ru-RU" sz="2000" b="0" dirty="0" smtClean="0">
              <a:latin typeface="Times New Roman" panose="02020603050405020304" pitchFamily="18" charset="0"/>
              <a:cs typeface="Times New Roman" panose="02020603050405020304" pitchFamily="18" charset="0"/>
            </a:endParaRPr>
          </a:p>
          <a:p>
            <a:r>
              <a:rPr lang="ru-RU" sz="2000" b="0" dirty="0" smtClean="0">
                <a:solidFill>
                  <a:srgbClr val="FF0000"/>
                </a:solidFill>
                <a:latin typeface="Times New Roman" panose="02020603050405020304" pitchFamily="18" charset="0"/>
                <a:cs typeface="Times New Roman" panose="02020603050405020304" pitchFamily="18" charset="0"/>
              </a:rPr>
              <a:t>ВНИМАНИЕ</a:t>
            </a:r>
            <a:r>
              <a:rPr lang="ru-RU" sz="2000" b="0" dirty="0">
                <a:solidFill>
                  <a:srgbClr val="FF0000"/>
                </a:solidFill>
                <a:latin typeface="Times New Roman" panose="02020603050405020304" pitchFamily="18" charset="0"/>
                <a:cs typeface="Times New Roman" panose="02020603050405020304" pitchFamily="18" charset="0"/>
              </a:rPr>
              <a:t>! ЭЛЕКТРИЧЕСТВО ОПАСНО!</a:t>
            </a:r>
            <a:endParaRPr lang="ru-RU" sz="2000"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C:\портфель\Новая папкаэлектробез\foto2106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1124744"/>
            <a:ext cx="2454186"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9482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pPr marL="0" lvl="0" indent="0" fontAlgn="base">
              <a:spcBef>
                <a:spcPct val="0"/>
              </a:spcBef>
              <a:spcAft>
                <a:spcPct val="0"/>
              </a:spcAft>
            </a:pPr>
            <a:r>
              <a:rPr lang="ru-RU" altLang="ru-RU" sz="3000" dirty="0">
                <a:solidFill>
                  <a:srgbClr val="FF0000"/>
                </a:solidFill>
                <a:latin typeface="Arial" charset="0"/>
              </a:rPr>
              <a:t>ВОПРОС №6 </a:t>
            </a:r>
          </a:p>
          <a:p>
            <a:pPr marL="0" lvl="0" indent="0" fontAlgn="base">
              <a:lnSpc>
                <a:spcPct val="150000"/>
              </a:lnSpc>
              <a:spcBef>
                <a:spcPct val="0"/>
              </a:spcBef>
              <a:spcAft>
                <a:spcPct val="0"/>
              </a:spcAft>
            </a:pPr>
            <a:endParaRPr lang="ru-RU" altLang="ru-RU" sz="2600" dirty="0">
              <a:solidFill>
                <a:srgbClr val="FF0000"/>
              </a:solidFill>
              <a:latin typeface="Arial" charset="0"/>
            </a:endParaRPr>
          </a:p>
          <a:p>
            <a:pPr marL="0" lvl="0" indent="0" fontAlgn="base">
              <a:lnSpc>
                <a:spcPct val="150000"/>
              </a:lnSpc>
              <a:spcBef>
                <a:spcPct val="0"/>
              </a:spcBef>
              <a:spcAft>
                <a:spcPct val="0"/>
              </a:spcAft>
            </a:pPr>
            <a:r>
              <a:rPr lang="ru-RU" altLang="ru-RU" sz="2200" dirty="0">
                <a:solidFill>
                  <a:srgbClr val="000000"/>
                </a:solidFill>
                <a:latin typeface="Arial" charset="0"/>
              </a:rPr>
              <a:t>ЧТО ОЗНАЧАЕТ ЭТОТ ЗНАК?</a:t>
            </a:r>
          </a:p>
          <a:p>
            <a:pPr marL="0" lvl="0" indent="0" fontAlgn="base">
              <a:lnSpc>
                <a:spcPct val="150000"/>
              </a:lnSpc>
              <a:spcBef>
                <a:spcPct val="0"/>
              </a:spcBef>
              <a:spcAft>
                <a:spcPct val="0"/>
              </a:spcAft>
            </a:pPr>
            <a:r>
              <a:rPr lang="ru-RU" altLang="ru-RU" sz="2200" b="0" dirty="0" smtClean="0">
                <a:solidFill>
                  <a:srgbClr val="000000"/>
                </a:solidFill>
                <a:latin typeface="Arial" charset="0"/>
              </a:rPr>
              <a:t>А. сюда била молния?</a:t>
            </a:r>
          </a:p>
          <a:p>
            <a:pPr marL="0" lvl="0" indent="0" fontAlgn="base">
              <a:lnSpc>
                <a:spcPct val="150000"/>
              </a:lnSpc>
              <a:spcBef>
                <a:spcPct val="0"/>
              </a:spcBef>
              <a:spcAft>
                <a:spcPct val="0"/>
              </a:spcAft>
            </a:pPr>
            <a:r>
              <a:rPr lang="ru-RU" altLang="ru-RU" sz="2200" b="0" dirty="0" smtClean="0">
                <a:solidFill>
                  <a:srgbClr val="000000"/>
                </a:solidFill>
                <a:latin typeface="Arial" charset="0"/>
              </a:rPr>
              <a:t>Б</a:t>
            </a:r>
            <a:r>
              <a:rPr lang="ru-RU" altLang="ru-RU" sz="2200" b="0" dirty="0">
                <a:solidFill>
                  <a:srgbClr val="000000"/>
                </a:solidFill>
                <a:latin typeface="Arial" charset="0"/>
              </a:rPr>
              <a:t>. ничего не означает</a:t>
            </a:r>
          </a:p>
          <a:p>
            <a:pPr marL="0" lvl="0" indent="0" fontAlgn="base">
              <a:lnSpc>
                <a:spcPct val="150000"/>
              </a:lnSpc>
              <a:spcBef>
                <a:spcPct val="0"/>
              </a:spcBef>
              <a:spcAft>
                <a:spcPct val="0"/>
              </a:spcAft>
            </a:pPr>
            <a:r>
              <a:rPr lang="ru-RU" altLang="ru-RU" sz="2200" b="0" dirty="0">
                <a:solidFill>
                  <a:srgbClr val="000000"/>
                </a:solidFill>
                <a:latin typeface="Arial" charset="0"/>
              </a:rPr>
              <a:t>В. электричество! Опасно для жизни</a:t>
            </a:r>
            <a:r>
              <a:rPr lang="ru-RU" altLang="ru-RU" sz="2200" b="0" dirty="0" smtClean="0">
                <a:solidFill>
                  <a:srgbClr val="000000"/>
                </a:solidFill>
                <a:latin typeface="Arial" charset="0"/>
              </a:rPr>
              <a:t>! </a:t>
            </a:r>
            <a:endParaRPr lang="ru-RU" altLang="ru-RU" sz="2200" b="0" dirty="0">
              <a:solidFill>
                <a:srgbClr val="000000"/>
              </a:solidFill>
              <a:latin typeface="Arial" charset="0"/>
            </a:endParaRPr>
          </a:p>
        </p:txBody>
      </p:sp>
      <p:pic>
        <p:nvPicPr>
          <p:cNvPr id="4" name="Picture 5" descr="C:\Documents and Settings\paraponovaes\Рабочий стол\181017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196752"/>
            <a:ext cx="2844800"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45637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365760"/>
            <a:ext cx="7520940" cy="1767096"/>
          </a:xfrm>
        </p:spPr>
        <p:txBody>
          <a:bodyPr>
            <a:normAutofit fontScale="90000"/>
          </a:bodyPr>
          <a:lstStyle/>
          <a:p>
            <a:pPr lvl="0" fontAlgn="base">
              <a:spcAft>
                <a:spcPct val="0"/>
              </a:spcAft>
            </a:pPr>
            <a:r>
              <a:rPr lang="ru-RU" altLang="ru-RU" sz="3000" b="1" cap="none" dirty="0">
                <a:solidFill>
                  <a:srgbClr val="FF0000"/>
                </a:solidFill>
                <a:latin typeface="Arial" charset="0"/>
                <a:ea typeface="+mn-ea"/>
                <a:cs typeface="+mn-cs"/>
              </a:rPr>
              <a:t>ВОПРОС №7</a:t>
            </a:r>
            <a:br>
              <a:rPr lang="ru-RU" altLang="ru-RU" sz="3000" b="1" cap="none" dirty="0">
                <a:solidFill>
                  <a:srgbClr val="FF0000"/>
                </a:solidFill>
                <a:latin typeface="Arial" charset="0"/>
                <a:ea typeface="+mn-ea"/>
                <a:cs typeface="+mn-cs"/>
              </a:rPr>
            </a:br>
            <a:r>
              <a:rPr lang="ru-RU" altLang="ru-RU" sz="2200" b="1" cap="none" dirty="0">
                <a:solidFill>
                  <a:srgbClr val="000000"/>
                </a:solidFill>
                <a:latin typeface="Arial" charset="0"/>
                <a:ea typeface="+mn-ea"/>
                <a:cs typeface="+mn-cs"/>
              </a:rPr>
              <a:t>ВЫБЕРИТЕ СПЕЦИАЛЬНЫЙ ЗНАК ПРЕДУПРЕЖДАЮЩИЙ ОБ ОПАСНОСТИ ЭЛЕКТРИЧЕСКОГО ТОКА.</a:t>
            </a:r>
            <a:br>
              <a:rPr lang="ru-RU" altLang="ru-RU" sz="2200" b="1" cap="none" dirty="0">
                <a:solidFill>
                  <a:srgbClr val="000000"/>
                </a:solidFill>
                <a:latin typeface="Arial" charset="0"/>
                <a:ea typeface="+mn-ea"/>
                <a:cs typeface="+mn-cs"/>
              </a:rPr>
            </a:br>
            <a:endParaRPr lang="ru-RU" dirty="0"/>
          </a:p>
        </p:txBody>
      </p:sp>
      <p:sp>
        <p:nvSpPr>
          <p:cNvPr id="3" name="Объект 2"/>
          <p:cNvSpPr>
            <a:spLocks noGrp="1"/>
          </p:cNvSpPr>
          <p:nvPr>
            <p:ph idx="1"/>
          </p:nvPr>
        </p:nvSpPr>
        <p:spPr>
          <a:xfrm>
            <a:off x="822960" y="1988840"/>
            <a:ext cx="7520940" cy="2691637"/>
          </a:xfrm>
        </p:spPr>
        <p:txBody>
          <a:bodyPr>
            <a:normAutofit/>
          </a:bodyPr>
          <a:lstStyle/>
          <a:p>
            <a:r>
              <a:rPr lang="ru-RU" sz="2000" dirty="0" smtClean="0"/>
              <a:t>А                                                      Б                                      В</a:t>
            </a:r>
            <a:endParaRPr lang="ru-RU" sz="2000" dirty="0"/>
          </a:p>
        </p:txBody>
      </p:sp>
      <p:pic>
        <p:nvPicPr>
          <p:cNvPr id="4" name="Picture 7" descr="C:\Documents and Settings\paraponovaes\Рабочий стол\w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3125788"/>
            <a:ext cx="14097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Documents and Settings\paraponovaes\Рабочий стол\vosmiugolni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375" y="3201988"/>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Documents and Settings\paraponovaes\Рабочий стол\sto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3284538"/>
            <a:ext cx="2160587"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25232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lvl="0" indent="0" fontAlgn="base">
              <a:spcBef>
                <a:spcPct val="0"/>
              </a:spcBef>
              <a:spcAft>
                <a:spcPct val="0"/>
              </a:spcAft>
            </a:pPr>
            <a:r>
              <a:rPr lang="ru-RU" altLang="ru-RU" sz="3000" dirty="0">
                <a:solidFill>
                  <a:srgbClr val="FF0000"/>
                </a:solidFill>
                <a:latin typeface="Arial" charset="0"/>
              </a:rPr>
              <a:t>ВОПРОС № 8</a:t>
            </a:r>
          </a:p>
          <a:p>
            <a:pPr marL="0" lvl="0" indent="0" fontAlgn="base">
              <a:spcBef>
                <a:spcPct val="0"/>
              </a:spcBef>
              <a:spcAft>
                <a:spcPct val="0"/>
              </a:spcAft>
            </a:pPr>
            <a:endParaRPr lang="ru-RU" altLang="ru-RU" sz="3000" dirty="0">
              <a:solidFill>
                <a:srgbClr val="FF0000"/>
              </a:solidFill>
              <a:latin typeface="Arial" charset="0"/>
            </a:endParaRPr>
          </a:p>
          <a:p>
            <a:pPr marL="0" lvl="0" indent="0" fontAlgn="base">
              <a:spcBef>
                <a:spcPct val="0"/>
              </a:spcBef>
              <a:spcAft>
                <a:spcPct val="0"/>
              </a:spcAft>
            </a:pPr>
            <a:r>
              <a:rPr lang="ru-RU" altLang="ru-RU" sz="2200" dirty="0">
                <a:solidFill>
                  <a:srgbClr val="000000"/>
                </a:solidFill>
                <a:latin typeface="Arial" charset="0"/>
              </a:rPr>
              <a:t>ЗА ВИЛКУ ЭЛЕКТРОПРИБОРА НЕЛЬЗЯ БРАТЬСЯ?</a:t>
            </a:r>
          </a:p>
          <a:p>
            <a:pPr marL="0" lvl="0" indent="0" fontAlgn="base">
              <a:spcBef>
                <a:spcPct val="0"/>
              </a:spcBef>
              <a:spcAft>
                <a:spcPct val="0"/>
              </a:spcAft>
            </a:pPr>
            <a:endParaRPr lang="ru-RU" altLang="ru-RU" sz="2200" b="0" dirty="0">
              <a:solidFill>
                <a:srgbClr val="000000"/>
              </a:solidFill>
              <a:latin typeface="Arial" charset="0"/>
            </a:endParaRPr>
          </a:p>
          <a:p>
            <a:pPr marL="0" lvl="0" indent="0" fontAlgn="base">
              <a:spcBef>
                <a:spcPct val="0"/>
              </a:spcBef>
              <a:spcAft>
                <a:spcPct val="0"/>
              </a:spcAft>
            </a:pPr>
            <a:r>
              <a:rPr lang="ru-RU" altLang="ru-RU" sz="2200" b="0" dirty="0">
                <a:solidFill>
                  <a:srgbClr val="000000"/>
                </a:solidFill>
                <a:latin typeface="Arial" charset="0"/>
              </a:rPr>
              <a:t>А. грязными руками</a:t>
            </a:r>
          </a:p>
          <a:p>
            <a:pPr marL="0" lvl="0" indent="0" fontAlgn="base">
              <a:spcBef>
                <a:spcPct val="0"/>
              </a:spcBef>
              <a:spcAft>
                <a:spcPct val="0"/>
              </a:spcAft>
            </a:pPr>
            <a:endParaRPr lang="ru-RU" altLang="ru-RU" sz="2200" b="0" dirty="0">
              <a:solidFill>
                <a:srgbClr val="000000"/>
              </a:solidFill>
              <a:latin typeface="Arial" charset="0"/>
            </a:endParaRPr>
          </a:p>
          <a:p>
            <a:pPr marL="0" lvl="0" indent="0" fontAlgn="base">
              <a:spcBef>
                <a:spcPct val="0"/>
              </a:spcBef>
              <a:spcAft>
                <a:spcPct val="0"/>
              </a:spcAft>
            </a:pPr>
            <a:r>
              <a:rPr lang="ru-RU" altLang="ru-RU" sz="2200" b="0" dirty="0" err="1">
                <a:solidFill>
                  <a:srgbClr val="000000"/>
                </a:solidFill>
                <a:latin typeface="Arial" charset="0"/>
              </a:rPr>
              <a:t>Б.холодными</a:t>
            </a:r>
            <a:r>
              <a:rPr lang="ru-RU" altLang="ru-RU" sz="2200" b="0" dirty="0">
                <a:solidFill>
                  <a:srgbClr val="000000"/>
                </a:solidFill>
                <a:latin typeface="Arial" charset="0"/>
              </a:rPr>
              <a:t> руками</a:t>
            </a:r>
          </a:p>
          <a:p>
            <a:pPr marL="0" lvl="0" indent="0" fontAlgn="base">
              <a:spcBef>
                <a:spcPct val="0"/>
              </a:spcBef>
              <a:spcAft>
                <a:spcPct val="0"/>
              </a:spcAft>
            </a:pPr>
            <a:endParaRPr lang="ru-RU" altLang="ru-RU" sz="2200" b="0" dirty="0">
              <a:solidFill>
                <a:srgbClr val="000000"/>
              </a:solidFill>
              <a:latin typeface="Arial" charset="0"/>
            </a:endParaRPr>
          </a:p>
          <a:p>
            <a:pPr marL="0" lvl="0" indent="0" fontAlgn="base">
              <a:spcBef>
                <a:spcPct val="0"/>
              </a:spcBef>
              <a:spcAft>
                <a:spcPct val="0"/>
              </a:spcAft>
            </a:pPr>
            <a:r>
              <a:rPr lang="ru-RU" altLang="ru-RU" sz="2200" b="0" dirty="0" err="1">
                <a:solidFill>
                  <a:srgbClr val="000000"/>
                </a:solidFill>
                <a:latin typeface="Arial" charset="0"/>
              </a:rPr>
              <a:t>В.мокрыми</a:t>
            </a:r>
            <a:r>
              <a:rPr lang="ru-RU" altLang="ru-RU" sz="2200" b="0" dirty="0">
                <a:solidFill>
                  <a:srgbClr val="000000"/>
                </a:solidFill>
                <a:latin typeface="Arial" charset="0"/>
              </a:rPr>
              <a:t> руками</a:t>
            </a:r>
            <a:endParaRPr lang="ru-RU" dirty="0"/>
          </a:p>
        </p:txBody>
      </p:sp>
    </p:spTree>
    <p:extLst>
      <p:ext uri="{BB962C8B-B14F-4D97-AF65-F5344CB8AC3E}">
        <p14:creationId xmlns:p14="http://schemas.microsoft.com/office/powerpoint/2010/main" val="24172224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lvl="0" indent="0" fontAlgn="base">
              <a:spcBef>
                <a:spcPct val="0"/>
              </a:spcBef>
              <a:spcAft>
                <a:spcPct val="0"/>
              </a:spcAft>
            </a:pPr>
            <a:r>
              <a:rPr lang="ru-RU" altLang="ru-RU" sz="3000" dirty="0">
                <a:solidFill>
                  <a:srgbClr val="FF0000"/>
                </a:solidFill>
                <a:latin typeface="Arial" charset="0"/>
              </a:rPr>
              <a:t>ВОПРОС №9</a:t>
            </a:r>
          </a:p>
          <a:p>
            <a:pPr marL="0" lvl="0" indent="0" fontAlgn="base">
              <a:lnSpc>
                <a:spcPct val="150000"/>
              </a:lnSpc>
              <a:spcBef>
                <a:spcPct val="0"/>
              </a:spcBef>
              <a:spcAft>
                <a:spcPct val="0"/>
              </a:spcAft>
            </a:pPr>
            <a:endParaRPr lang="ru-RU" altLang="ru-RU" sz="1800" b="0" dirty="0">
              <a:solidFill>
                <a:srgbClr val="000000"/>
              </a:solidFill>
              <a:latin typeface="Arial" charset="0"/>
            </a:endParaRPr>
          </a:p>
          <a:p>
            <a:pPr marL="0" lvl="0" indent="0" fontAlgn="base">
              <a:lnSpc>
                <a:spcPct val="150000"/>
              </a:lnSpc>
              <a:spcBef>
                <a:spcPct val="0"/>
              </a:spcBef>
              <a:spcAft>
                <a:spcPct val="0"/>
              </a:spcAft>
            </a:pPr>
            <a:r>
              <a:rPr lang="ru-RU" altLang="ru-RU" sz="2200" dirty="0">
                <a:solidFill>
                  <a:srgbClr val="000000"/>
                </a:solidFill>
                <a:latin typeface="Arial" charset="0"/>
              </a:rPr>
              <a:t>ПОЛЬЗОВАТЬСЯ ЭЛЕКТРОПРИБОРАМИ НЕЛЬЗЯ?</a:t>
            </a:r>
          </a:p>
          <a:p>
            <a:pPr marL="0" lvl="0" indent="0" fontAlgn="base">
              <a:lnSpc>
                <a:spcPct val="150000"/>
              </a:lnSpc>
              <a:spcBef>
                <a:spcPct val="0"/>
              </a:spcBef>
              <a:spcAft>
                <a:spcPct val="0"/>
              </a:spcAft>
            </a:pPr>
            <a:r>
              <a:rPr lang="ru-RU" altLang="ru-RU" sz="2200" b="0" dirty="0">
                <a:solidFill>
                  <a:srgbClr val="000000"/>
                </a:solidFill>
                <a:latin typeface="Arial" charset="0"/>
              </a:rPr>
              <a:t>А. в гостиной</a:t>
            </a:r>
          </a:p>
          <a:p>
            <a:pPr marL="0" lvl="0" indent="0" fontAlgn="base">
              <a:lnSpc>
                <a:spcPct val="150000"/>
              </a:lnSpc>
              <a:spcBef>
                <a:spcPct val="0"/>
              </a:spcBef>
              <a:spcAft>
                <a:spcPct val="0"/>
              </a:spcAft>
            </a:pPr>
            <a:r>
              <a:rPr lang="ru-RU" altLang="ru-RU" sz="2200" b="0" dirty="0">
                <a:solidFill>
                  <a:srgbClr val="000000"/>
                </a:solidFill>
                <a:latin typeface="Arial" charset="0"/>
              </a:rPr>
              <a:t>Б. на кухне</a:t>
            </a:r>
          </a:p>
          <a:p>
            <a:pPr marL="0" lvl="0" indent="0" fontAlgn="base">
              <a:lnSpc>
                <a:spcPct val="150000"/>
              </a:lnSpc>
              <a:spcBef>
                <a:spcPct val="0"/>
              </a:spcBef>
              <a:spcAft>
                <a:spcPct val="0"/>
              </a:spcAft>
            </a:pPr>
            <a:r>
              <a:rPr lang="ru-RU" altLang="ru-RU" sz="2200" b="0" dirty="0">
                <a:solidFill>
                  <a:srgbClr val="000000"/>
                </a:solidFill>
                <a:latin typeface="Arial" charset="0"/>
              </a:rPr>
              <a:t>В. в ванной комнате</a:t>
            </a:r>
          </a:p>
          <a:p>
            <a:endParaRPr lang="ru-RU" dirty="0"/>
          </a:p>
        </p:txBody>
      </p:sp>
    </p:spTree>
    <p:extLst>
      <p:ext uri="{BB962C8B-B14F-4D97-AF65-F5344CB8AC3E}">
        <p14:creationId xmlns:p14="http://schemas.microsoft.com/office/powerpoint/2010/main" val="25441552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lvl="0" indent="0" fontAlgn="base">
              <a:lnSpc>
                <a:spcPct val="150000"/>
              </a:lnSpc>
              <a:spcBef>
                <a:spcPct val="0"/>
              </a:spcBef>
              <a:spcAft>
                <a:spcPct val="0"/>
              </a:spcAft>
            </a:pPr>
            <a:r>
              <a:rPr lang="ru-RU" altLang="ru-RU" sz="3000" dirty="0">
                <a:solidFill>
                  <a:srgbClr val="FF0000"/>
                </a:solidFill>
                <a:latin typeface="Arial" charset="0"/>
              </a:rPr>
              <a:t>ВОПРОС № 10</a:t>
            </a:r>
          </a:p>
          <a:p>
            <a:pPr marL="0" lvl="0" indent="0" fontAlgn="base">
              <a:lnSpc>
                <a:spcPct val="150000"/>
              </a:lnSpc>
              <a:spcBef>
                <a:spcPct val="0"/>
              </a:spcBef>
              <a:spcAft>
                <a:spcPct val="0"/>
              </a:spcAft>
            </a:pPr>
            <a:r>
              <a:rPr lang="ru-RU" altLang="ru-RU" sz="2200" dirty="0">
                <a:solidFill>
                  <a:srgbClr val="000000"/>
                </a:solidFill>
                <a:latin typeface="Arial" charset="0"/>
              </a:rPr>
              <a:t>ХИЩЕНИЕ ПРОВОДА ЛИНИИ ЭЛЕКТРОПЕРЕДАЧИ:</a:t>
            </a:r>
          </a:p>
          <a:p>
            <a:pPr marL="0" lvl="0" indent="0" fontAlgn="base">
              <a:lnSpc>
                <a:spcPct val="150000"/>
              </a:lnSpc>
              <a:spcBef>
                <a:spcPct val="0"/>
              </a:spcBef>
              <a:spcAft>
                <a:spcPct val="0"/>
              </a:spcAft>
            </a:pPr>
            <a:endParaRPr lang="ru-RU" altLang="ru-RU" sz="2200" b="0" dirty="0">
              <a:solidFill>
                <a:srgbClr val="000000"/>
              </a:solidFill>
              <a:latin typeface="Arial" charset="0"/>
            </a:endParaRPr>
          </a:p>
          <a:p>
            <a:pPr marL="0" lvl="0" indent="0" fontAlgn="base">
              <a:lnSpc>
                <a:spcPct val="150000"/>
              </a:lnSpc>
              <a:spcBef>
                <a:spcPct val="0"/>
              </a:spcBef>
              <a:spcAft>
                <a:spcPct val="0"/>
              </a:spcAft>
            </a:pPr>
            <a:r>
              <a:rPr lang="ru-RU" altLang="ru-RU" sz="2200" b="0" dirty="0">
                <a:solidFill>
                  <a:srgbClr val="000000"/>
                </a:solidFill>
                <a:latin typeface="Arial" charset="0"/>
              </a:rPr>
              <a:t>А.  Ничем не грозит</a:t>
            </a:r>
          </a:p>
          <a:p>
            <a:pPr marL="0" lvl="0" indent="0" fontAlgn="base">
              <a:lnSpc>
                <a:spcPct val="150000"/>
              </a:lnSpc>
              <a:spcBef>
                <a:spcPct val="0"/>
              </a:spcBef>
              <a:spcAft>
                <a:spcPct val="0"/>
              </a:spcAft>
            </a:pPr>
            <a:r>
              <a:rPr lang="ru-RU" altLang="ru-RU" sz="2200" b="0" dirty="0">
                <a:solidFill>
                  <a:srgbClr val="000000"/>
                </a:solidFill>
                <a:latin typeface="Arial" charset="0"/>
              </a:rPr>
              <a:t>Б. Безопасно для жизни и здоровья </a:t>
            </a:r>
          </a:p>
          <a:p>
            <a:pPr marL="0" lvl="0" indent="0" fontAlgn="base">
              <a:lnSpc>
                <a:spcPct val="150000"/>
              </a:lnSpc>
              <a:spcBef>
                <a:spcPct val="0"/>
              </a:spcBef>
              <a:spcAft>
                <a:spcPct val="0"/>
              </a:spcAft>
            </a:pPr>
            <a:r>
              <a:rPr lang="ru-RU" altLang="ru-RU" sz="2200" b="0" dirty="0">
                <a:solidFill>
                  <a:srgbClr val="000000"/>
                </a:solidFill>
                <a:latin typeface="Arial" charset="0"/>
              </a:rPr>
              <a:t>В. Смертельно опасно и наказывается штрафом до 1 </a:t>
            </a:r>
            <a:r>
              <a:rPr lang="ru-RU" altLang="ru-RU" sz="2200" b="0" dirty="0" err="1">
                <a:solidFill>
                  <a:srgbClr val="000000"/>
                </a:solidFill>
                <a:latin typeface="Arial" charset="0"/>
              </a:rPr>
              <a:t>млн.руб</a:t>
            </a:r>
            <a:r>
              <a:rPr lang="ru-RU" altLang="ru-RU" sz="2200" b="0" dirty="0">
                <a:solidFill>
                  <a:srgbClr val="000000"/>
                </a:solidFill>
                <a:latin typeface="Arial" charset="0"/>
              </a:rPr>
              <a:t>. или уголовным наказанием до 10 лет лишения свободы</a:t>
            </a:r>
          </a:p>
          <a:p>
            <a:endParaRPr lang="ru-RU" dirty="0"/>
          </a:p>
        </p:txBody>
      </p:sp>
    </p:spTree>
    <p:extLst>
      <p:ext uri="{BB962C8B-B14F-4D97-AF65-F5344CB8AC3E}">
        <p14:creationId xmlns:p14="http://schemas.microsoft.com/office/powerpoint/2010/main" val="12849286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0020" y="188640"/>
            <a:ext cx="8686800" cy="692696"/>
          </a:xfrm>
        </p:spPr>
        <p:txBody>
          <a:bodyPr/>
          <a:lstStyle/>
          <a:p>
            <a:r>
              <a:rPr lang="ru-RU" dirty="0"/>
              <a:t>Верный ответ</a:t>
            </a:r>
          </a:p>
        </p:txBody>
      </p:sp>
      <p:sp>
        <p:nvSpPr>
          <p:cNvPr id="3" name="Объект 2"/>
          <p:cNvSpPr>
            <a:spLocks noGrp="1"/>
          </p:cNvSpPr>
          <p:nvPr>
            <p:ph idx="1"/>
          </p:nvPr>
        </p:nvSpPr>
        <p:spPr>
          <a:xfrm>
            <a:off x="371455" y="980728"/>
            <a:ext cx="7520940" cy="4920660"/>
          </a:xfrm>
        </p:spPr>
        <p:txBody>
          <a:bodyPr>
            <a:normAutofit fontScale="92500" lnSpcReduction="20000"/>
          </a:bodyPr>
          <a:lstStyle/>
          <a:p>
            <a:pPr marL="0" lvl="0" indent="0" fontAlgn="base">
              <a:spcBef>
                <a:spcPct val="0"/>
              </a:spcBef>
              <a:spcAft>
                <a:spcPct val="0"/>
              </a:spcAft>
              <a:defRPr/>
            </a:pPr>
            <a:r>
              <a:rPr lang="ru-RU" sz="1800" dirty="0">
                <a:solidFill>
                  <a:srgbClr val="00B050"/>
                </a:solidFill>
                <a:latin typeface="Arial" charset="0"/>
              </a:rPr>
              <a:t>ВОПРОС №1 </a:t>
            </a:r>
            <a:r>
              <a:rPr lang="ru-RU" sz="1800" dirty="0">
                <a:solidFill>
                  <a:srgbClr val="000000"/>
                </a:solidFill>
                <a:latin typeface="Arial" charset="0"/>
              </a:rPr>
              <a:t>– Электричество не имеет ни вкуса, ни цвета, ни запаха. Его нельзя увидеть или услышать</a:t>
            </a:r>
          </a:p>
          <a:p>
            <a:pPr marL="0" lvl="0" indent="0" fontAlgn="base">
              <a:spcBef>
                <a:spcPct val="0"/>
              </a:spcBef>
              <a:spcAft>
                <a:spcPct val="0"/>
              </a:spcAft>
              <a:defRPr/>
            </a:pPr>
            <a:r>
              <a:rPr lang="ru-RU" sz="1800" dirty="0">
                <a:solidFill>
                  <a:srgbClr val="FF0000"/>
                </a:solidFill>
                <a:latin typeface="Arial" charset="0"/>
              </a:rPr>
              <a:t>Правильный ответ  -  В</a:t>
            </a:r>
          </a:p>
          <a:p>
            <a:pPr marL="0" lvl="0" indent="0" fontAlgn="base">
              <a:spcBef>
                <a:spcPct val="0"/>
              </a:spcBef>
              <a:spcAft>
                <a:spcPct val="0"/>
              </a:spcAft>
              <a:defRPr/>
            </a:pPr>
            <a:endParaRPr lang="ru-RU" sz="1800" dirty="0">
              <a:solidFill>
                <a:srgbClr val="00B050"/>
              </a:solidFill>
              <a:latin typeface="Arial" charset="0"/>
            </a:endParaRPr>
          </a:p>
          <a:p>
            <a:pPr marL="0" lvl="0" indent="0" fontAlgn="base">
              <a:spcBef>
                <a:spcPct val="0"/>
              </a:spcBef>
              <a:spcAft>
                <a:spcPct val="0"/>
              </a:spcAft>
              <a:defRPr/>
            </a:pPr>
            <a:r>
              <a:rPr lang="ru-RU" sz="1800" dirty="0">
                <a:solidFill>
                  <a:srgbClr val="00B050"/>
                </a:solidFill>
                <a:latin typeface="Arial" charset="0"/>
              </a:rPr>
              <a:t>ВОПРОС №2 </a:t>
            </a:r>
            <a:r>
              <a:rPr lang="ru-RU" sz="1800" dirty="0">
                <a:solidFill>
                  <a:srgbClr val="000000"/>
                </a:solidFill>
                <a:latin typeface="Arial" charset="0"/>
              </a:rPr>
              <a:t>– Проникновение на территорию </a:t>
            </a:r>
            <a:r>
              <a:rPr lang="ru-RU" sz="1800" dirty="0" err="1">
                <a:solidFill>
                  <a:srgbClr val="000000"/>
                </a:solidFill>
                <a:latin typeface="Arial" charset="0"/>
              </a:rPr>
              <a:t>трансформатороной</a:t>
            </a:r>
            <a:r>
              <a:rPr lang="ru-RU" sz="1800" dirty="0">
                <a:solidFill>
                  <a:srgbClr val="000000"/>
                </a:solidFill>
                <a:latin typeface="Arial" charset="0"/>
              </a:rPr>
              <a:t> подстанции смертельно опасно. Об открытой двери необходимо сообщить энергетикам. </a:t>
            </a:r>
          </a:p>
          <a:p>
            <a:pPr marL="0" lvl="0" indent="0" fontAlgn="base">
              <a:spcBef>
                <a:spcPct val="0"/>
              </a:spcBef>
              <a:spcAft>
                <a:spcPct val="0"/>
              </a:spcAft>
              <a:defRPr/>
            </a:pPr>
            <a:r>
              <a:rPr lang="ru-RU" sz="1800" dirty="0">
                <a:solidFill>
                  <a:srgbClr val="FF0000"/>
                </a:solidFill>
                <a:latin typeface="Arial" charset="0"/>
              </a:rPr>
              <a:t>Правильный ответ  -  В</a:t>
            </a:r>
          </a:p>
          <a:p>
            <a:pPr marL="0" lvl="0" indent="0" fontAlgn="base">
              <a:spcBef>
                <a:spcPct val="0"/>
              </a:spcBef>
              <a:spcAft>
                <a:spcPct val="0"/>
              </a:spcAft>
              <a:defRPr/>
            </a:pPr>
            <a:endParaRPr lang="ru-RU" sz="1800" dirty="0">
              <a:solidFill>
                <a:srgbClr val="000000"/>
              </a:solidFill>
              <a:latin typeface="Arial" charset="0"/>
            </a:endParaRPr>
          </a:p>
          <a:p>
            <a:pPr marL="0" lvl="0" indent="0" fontAlgn="base">
              <a:spcBef>
                <a:spcPct val="0"/>
              </a:spcBef>
              <a:spcAft>
                <a:spcPct val="0"/>
              </a:spcAft>
              <a:defRPr/>
            </a:pPr>
            <a:r>
              <a:rPr lang="ru-RU" sz="1800" dirty="0">
                <a:solidFill>
                  <a:srgbClr val="00B050"/>
                </a:solidFill>
                <a:latin typeface="Arial" charset="0"/>
              </a:rPr>
              <a:t>ВОПРОС №3 </a:t>
            </a:r>
            <a:r>
              <a:rPr lang="ru-RU" sz="1800" dirty="0">
                <a:solidFill>
                  <a:srgbClr val="000000"/>
                </a:solidFill>
                <a:latin typeface="Arial" charset="0"/>
              </a:rPr>
              <a:t>– набрасывать какие-либо предметы на линии электропередач смертельно опасно</a:t>
            </a:r>
          </a:p>
          <a:p>
            <a:pPr marL="0" lvl="0" indent="0" fontAlgn="base">
              <a:spcBef>
                <a:spcPct val="0"/>
              </a:spcBef>
              <a:spcAft>
                <a:spcPct val="0"/>
              </a:spcAft>
              <a:defRPr/>
            </a:pPr>
            <a:r>
              <a:rPr lang="ru-RU" sz="1800" dirty="0">
                <a:solidFill>
                  <a:srgbClr val="FF0000"/>
                </a:solidFill>
                <a:latin typeface="Arial" charset="0"/>
              </a:rPr>
              <a:t>Правильный ответ  -  В</a:t>
            </a:r>
          </a:p>
          <a:p>
            <a:pPr marL="0" lvl="0" indent="0" fontAlgn="base">
              <a:spcBef>
                <a:spcPct val="0"/>
              </a:spcBef>
              <a:spcAft>
                <a:spcPct val="0"/>
              </a:spcAft>
              <a:defRPr/>
            </a:pPr>
            <a:endParaRPr lang="ru-RU" sz="1800" dirty="0">
              <a:solidFill>
                <a:srgbClr val="000000"/>
              </a:solidFill>
              <a:latin typeface="Arial" charset="0"/>
            </a:endParaRPr>
          </a:p>
          <a:p>
            <a:pPr marL="0" lvl="0" indent="0" fontAlgn="base">
              <a:spcBef>
                <a:spcPct val="0"/>
              </a:spcBef>
              <a:spcAft>
                <a:spcPct val="0"/>
              </a:spcAft>
              <a:defRPr/>
            </a:pPr>
            <a:r>
              <a:rPr lang="ru-RU" sz="1800" dirty="0">
                <a:solidFill>
                  <a:srgbClr val="00B050"/>
                </a:solidFill>
                <a:latin typeface="Arial" charset="0"/>
              </a:rPr>
              <a:t>ВОПРОС №4 </a:t>
            </a:r>
            <a:r>
              <a:rPr lang="ru-RU" sz="1800" dirty="0">
                <a:solidFill>
                  <a:srgbClr val="000000"/>
                </a:solidFill>
                <a:latin typeface="Arial" charset="0"/>
              </a:rPr>
              <a:t>– К лежащему на земле проводу нельзя приближаться ближе чем на 10 метров. В этом радиусе образуется опасная зона, проводящая электрический ток!</a:t>
            </a:r>
          </a:p>
          <a:p>
            <a:pPr marL="0" lvl="0" indent="0" fontAlgn="base">
              <a:spcBef>
                <a:spcPct val="0"/>
              </a:spcBef>
              <a:spcAft>
                <a:spcPct val="0"/>
              </a:spcAft>
              <a:defRPr/>
            </a:pPr>
            <a:r>
              <a:rPr lang="ru-RU" sz="1800" dirty="0">
                <a:solidFill>
                  <a:srgbClr val="FF0000"/>
                </a:solidFill>
                <a:latin typeface="Arial" charset="0"/>
              </a:rPr>
              <a:t>Правильный ответ  -  В</a:t>
            </a:r>
          </a:p>
          <a:p>
            <a:pPr marL="0" lvl="0" indent="0" fontAlgn="base">
              <a:spcBef>
                <a:spcPct val="0"/>
              </a:spcBef>
              <a:spcAft>
                <a:spcPct val="0"/>
              </a:spcAft>
              <a:defRPr/>
            </a:pPr>
            <a:endParaRPr lang="ru-RU" sz="1800" dirty="0">
              <a:solidFill>
                <a:srgbClr val="000000"/>
              </a:solidFill>
              <a:latin typeface="Arial" charset="0"/>
            </a:endParaRPr>
          </a:p>
          <a:p>
            <a:pPr marL="0" lvl="0" indent="0" fontAlgn="base">
              <a:spcBef>
                <a:spcPct val="0"/>
              </a:spcBef>
              <a:spcAft>
                <a:spcPct val="0"/>
              </a:spcAft>
              <a:defRPr/>
            </a:pPr>
            <a:r>
              <a:rPr lang="ru-RU" sz="1800" dirty="0">
                <a:solidFill>
                  <a:srgbClr val="00B050"/>
                </a:solidFill>
                <a:latin typeface="Arial" charset="0"/>
              </a:rPr>
              <a:t>ВОПРОС №5 </a:t>
            </a:r>
            <a:r>
              <a:rPr lang="ru-RU" sz="1800" dirty="0">
                <a:solidFill>
                  <a:srgbClr val="000000"/>
                </a:solidFill>
                <a:latin typeface="Arial" charset="0"/>
              </a:rPr>
              <a:t>– Пользоваться не исправной розеткой опасно для жизни!</a:t>
            </a:r>
          </a:p>
          <a:p>
            <a:pPr marL="0" lvl="0" indent="0" fontAlgn="base">
              <a:spcBef>
                <a:spcPct val="0"/>
              </a:spcBef>
              <a:spcAft>
                <a:spcPct val="0"/>
              </a:spcAft>
              <a:defRPr/>
            </a:pPr>
            <a:r>
              <a:rPr lang="ru-RU" sz="1800" dirty="0">
                <a:solidFill>
                  <a:srgbClr val="FF0000"/>
                </a:solidFill>
                <a:latin typeface="Arial" charset="0"/>
              </a:rPr>
              <a:t>Правильный ответ  -  Б</a:t>
            </a:r>
            <a:endParaRPr lang="ru-RU" dirty="0"/>
          </a:p>
        </p:txBody>
      </p:sp>
      <p:pic>
        <p:nvPicPr>
          <p:cNvPr id="2051" name="Picture 3" descr="C:\портфель\Новая папкаэлектробез\739a8f91672683a8973043429721ea4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3292" y="5013176"/>
            <a:ext cx="1723528" cy="1841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9758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6748" y="188640"/>
            <a:ext cx="8686800" cy="646976"/>
          </a:xfrm>
        </p:spPr>
        <p:txBody>
          <a:bodyPr/>
          <a:lstStyle/>
          <a:p>
            <a:r>
              <a:rPr lang="ru-RU" dirty="0" smtClean="0"/>
              <a:t>Верный ответ</a:t>
            </a:r>
            <a:endParaRPr lang="ru-RU" dirty="0"/>
          </a:p>
        </p:txBody>
      </p:sp>
      <p:sp>
        <p:nvSpPr>
          <p:cNvPr id="3" name="Объект 2"/>
          <p:cNvSpPr>
            <a:spLocks noGrp="1"/>
          </p:cNvSpPr>
          <p:nvPr>
            <p:ph idx="1"/>
          </p:nvPr>
        </p:nvSpPr>
        <p:spPr>
          <a:xfrm>
            <a:off x="235466" y="982433"/>
            <a:ext cx="7520940" cy="4992668"/>
          </a:xfrm>
        </p:spPr>
        <p:txBody>
          <a:bodyPr>
            <a:normAutofit fontScale="92500" lnSpcReduction="10000"/>
          </a:bodyPr>
          <a:lstStyle/>
          <a:p>
            <a:pPr marL="0" lvl="0" indent="0" fontAlgn="base">
              <a:spcBef>
                <a:spcPct val="0"/>
              </a:spcBef>
              <a:spcAft>
                <a:spcPct val="0"/>
              </a:spcAft>
            </a:pPr>
            <a:r>
              <a:rPr lang="ru-RU" altLang="ru-RU" sz="1800" dirty="0">
                <a:solidFill>
                  <a:srgbClr val="00B050"/>
                </a:solidFill>
                <a:latin typeface="Arial" charset="0"/>
              </a:rPr>
              <a:t>ВОПРОС №6 </a:t>
            </a:r>
            <a:r>
              <a:rPr lang="ru-RU" altLang="ru-RU" sz="1800" dirty="0">
                <a:solidFill>
                  <a:srgbClr val="000000"/>
                </a:solidFill>
                <a:latin typeface="Arial" charset="0"/>
              </a:rPr>
              <a:t>– Это знак электричество! Опасно для жизни! Размешается на трансформаторных подстанциях, опорах  линий электропередачи.</a:t>
            </a:r>
          </a:p>
          <a:p>
            <a:pPr marL="0" lvl="0" indent="0" fontAlgn="base">
              <a:spcBef>
                <a:spcPct val="0"/>
              </a:spcBef>
              <a:spcAft>
                <a:spcPct val="0"/>
              </a:spcAft>
            </a:pPr>
            <a:r>
              <a:rPr lang="ru-RU" altLang="ru-RU" sz="1800" dirty="0">
                <a:solidFill>
                  <a:srgbClr val="FF0000"/>
                </a:solidFill>
                <a:latin typeface="Arial" charset="0"/>
              </a:rPr>
              <a:t>Правильный ответ  - В</a:t>
            </a:r>
          </a:p>
          <a:p>
            <a:pPr marL="0" lvl="0" indent="0" fontAlgn="base">
              <a:spcBef>
                <a:spcPct val="0"/>
              </a:spcBef>
              <a:spcAft>
                <a:spcPct val="0"/>
              </a:spcAft>
            </a:pPr>
            <a:endParaRPr lang="ru-RU" altLang="ru-RU" sz="1000" dirty="0">
              <a:solidFill>
                <a:srgbClr val="000000"/>
              </a:solidFill>
              <a:latin typeface="Arial" charset="0"/>
            </a:endParaRPr>
          </a:p>
          <a:p>
            <a:pPr marL="0" lvl="0" indent="0" fontAlgn="base">
              <a:spcBef>
                <a:spcPct val="0"/>
              </a:spcBef>
              <a:spcAft>
                <a:spcPct val="0"/>
              </a:spcAft>
            </a:pPr>
            <a:r>
              <a:rPr lang="ru-RU" altLang="ru-RU" sz="1800" dirty="0">
                <a:solidFill>
                  <a:srgbClr val="00B050"/>
                </a:solidFill>
                <a:latin typeface="Arial" charset="0"/>
              </a:rPr>
              <a:t>ВОПРОС №7 </a:t>
            </a:r>
            <a:r>
              <a:rPr lang="ru-RU" altLang="ru-RU" sz="1800" dirty="0">
                <a:solidFill>
                  <a:srgbClr val="000000"/>
                </a:solidFill>
                <a:latin typeface="Arial" charset="0"/>
              </a:rPr>
              <a:t>– Этот знак предупреждает об опасности поражения электрическим током.</a:t>
            </a:r>
          </a:p>
          <a:p>
            <a:pPr marL="0" lvl="0" indent="0" fontAlgn="base">
              <a:spcBef>
                <a:spcPct val="0"/>
              </a:spcBef>
              <a:spcAft>
                <a:spcPct val="0"/>
              </a:spcAft>
            </a:pPr>
            <a:r>
              <a:rPr lang="ru-RU" altLang="ru-RU" sz="1800" dirty="0">
                <a:solidFill>
                  <a:srgbClr val="FF0000"/>
                </a:solidFill>
                <a:latin typeface="Arial" charset="0"/>
              </a:rPr>
              <a:t>Правильный ответ - В</a:t>
            </a:r>
          </a:p>
          <a:p>
            <a:pPr marL="0" lvl="0" indent="0" fontAlgn="base">
              <a:spcBef>
                <a:spcPct val="0"/>
              </a:spcBef>
              <a:spcAft>
                <a:spcPct val="0"/>
              </a:spcAft>
            </a:pPr>
            <a:endParaRPr lang="ru-RU" altLang="ru-RU" sz="1000" dirty="0">
              <a:solidFill>
                <a:srgbClr val="000000"/>
              </a:solidFill>
              <a:latin typeface="Arial" charset="0"/>
            </a:endParaRPr>
          </a:p>
          <a:p>
            <a:pPr marL="0" lvl="0" indent="0" fontAlgn="base">
              <a:spcBef>
                <a:spcPct val="0"/>
              </a:spcBef>
              <a:spcAft>
                <a:spcPct val="0"/>
              </a:spcAft>
            </a:pPr>
            <a:r>
              <a:rPr lang="ru-RU" altLang="ru-RU" sz="1800" dirty="0">
                <a:solidFill>
                  <a:srgbClr val="00B050"/>
                </a:solidFill>
                <a:latin typeface="Arial" charset="0"/>
              </a:rPr>
              <a:t>ВОПРОС №8 </a:t>
            </a:r>
            <a:r>
              <a:rPr lang="ru-RU" altLang="ru-RU" sz="1800" dirty="0">
                <a:solidFill>
                  <a:srgbClr val="000000"/>
                </a:solidFill>
                <a:latin typeface="Arial" charset="0"/>
              </a:rPr>
              <a:t>– Вода-проводник электрической энергии взявшись мокрыми руками за розетку, Вас может поразить электрическим током.</a:t>
            </a:r>
          </a:p>
          <a:p>
            <a:pPr marL="0" lvl="0" indent="0" fontAlgn="base">
              <a:spcBef>
                <a:spcPct val="0"/>
              </a:spcBef>
              <a:spcAft>
                <a:spcPct val="0"/>
              </a:spcAft>
            </a:pPr>
            <a:r>
              <a:rPr lang="ru-RU" altLang="ru-RU" sz="1800" dirty="0">
                <a:solidFill>
                  <a:srgbClr val="FF0000"/>
                </a:solidFill>
                <a:latin typeface="Arial" charset="0"/>
              </a:rPr>
              <a:t>Правильный ответ  - В</a:t>
            </a:r>
          </a:p>
          <a:p>
            <a:pPr marL="0" lvl="0" indent="0" fontAlgn="base">
              <a:spcBef>
                <a:spcPct val="0"/>
              </a:spcBef>
              <a:spcAft>
                <a:spcPct val="0"/>
              </a:spcAft>
            </a:pPr>
            <a:endParaRPr lang="ru-RU" altLang="ru-RU" sz="1800" dirty="0">
              <a:solidFill>
                <a:srgbClr val="000000"/>
              </a:solidFill>
              <a:latin typeface="Arial" charset="0"/>
            </a:endParaRPr>
          </a:p>
          <a:p>
            <a:pPr marL="0" lvl="0" indent="0" fontAlgn="base">
              <a:spcBef>
                <a:spcPct val="0"/>
              </a:spcBef>
              <a:spcAft>
                <a:spcPct val="0"/>
              </a:spcAft>
            </a:pPr>
            <a:r>
              <a:rPr lang="ru-RU" altLang="ru-RU" sz="1800" dirty="0">
                <a:solidFill>
                  <a:srgbClr val="00B050"/>
                </a:solidFill>
                <a:latin typeface="Arial" charset="0"/>
              </a:rPr>
              <a:t>ВОПРОС №9 </a:t>
            </a:r>
            <a:r>
              <a:rPr lang="ru-RU" altLang="ru-RU" sz="1800" dirty="0">
                <a:solidFill>
                  <a:srgbClr val="000000"/>
                </a:solidFill>
                <a:latin typeface="Arial" charset="0"/>
              </a:rPr>
              <a:t>– Ванная комната – </a:t>
            </a:r>
            <a:r>
              <a:rPr lang="ru-RU" altLang="ru-RU" sz="1800" dirty="0" err="1">
                <a:solidFill>
                  <a:srgbClr val="000000"/>
                </a:solidFill>
                <a:latin typeface="Arial" charset="0"/>
              </a:rPr>
              <a:t>помешение</a:t>
            </a:r>
            <a:r>
              <a:rPr lang="ru-RU" altLang="ru-RU" sz="1800" dirty="0">
                <a:solidFill>
                  <a:srgbClr val="000000"/>
                </a:solidFill>
                <a:latin typeface="Arial" charset="0"/>
              </a:rPr>
              <a:t> с повышенной влажностью, которая отрицательно влияет на работу электроприборов</a:t>
            </a:r>
          </a:p>
          <a:p>
            <a:pPr marL="0" lvl="0" indent="0" fontAlgn="base">
              <a:spcBef>
                <a:spcPct val="0"/>
              </a:spcBef>
              <a:spcAft>
                <a:spcPct val="0"/>
              </a:spcAft>
            </a:pPr>
            <a:r>
              <a:rPr lang="ru-RU" altLang="ru-RU" sz="1800" dirty="0">
                <a:solidFill>
                  <a:srgbClr val="FF0000"/>
                </a:solidFill>
                <a:latin typeface="Arial" charset="0"/>
              </a:rPr>
              <a:t>Правильный ответ  - В</a:t>
            </a:r>
          </a:p>
          <a:p>
            <a:pPr marL="0" lvl="0" indent="0" fontAlgn="base">
              <a:spcBef>
                <a:spcPct val="0"/>
              </a:spcBef>
              <a:spcAft>
                <a:spcPct val="0"/>
              </a:spcAft>
            </a:pPr>
            <a:endParaRPr lang="ru-RU" altLang="ru-RU" sz="1800" dirty="0">
              <a:solidFill>
                <a:srgbClr val="000000"/>
              </a:solidFill>
              <a:latin typeface="Arial" charset="0"/>
            </a:endParaRPr>
          </a:p>
          <a:p>
            <a:pPr marL="0" lvl="0" indent="0" fontAlgn="base">
              <a:spcBef>
                <a:spcPct val="0"/>
              </a:spcBef>
              <a:spcAft>
                <a:spcPct val="0"/>
              </a:spcAft>
            </a:pPr>
            <a:r>
              <a:rPr lang="ru-RU" altLang="ru-RU" sz="1800" dirty="0">
                <a:solidFill>
                  <a:srgbClr val="00B050"/>
                </a:solidFill>
                <a:latin typeface="Arial" charset="0"/>
              </a:rPr>
              <a:t>ВОПРОС №10 </a:t>
            </a:r>
            <a:r>
              <a:rPr lang="ru-RU" altLang="ru-RU" sz="1800" dirty="0">
                <a:solidFill>
                  <a:srgbClr val="000000"/>
                </a:solidFill>
                <a:latin typeface="Arial" charset="0"/>
              </a:rPr>
              <a:t>– Хищение провода с линии электропередачи условно наказуемо. При соприкосновении с проводом человек может получить ожоги и смертельные травмы.</a:t>
            </a:r>
          </a:p>
          <a:p>
            <a:pPr marL="0" lvl="0" indent="0" fontAlgn="base">
              <a:spcBef>
                <a:spcPct val="0"/>
              </a:spcBef>
              <a:spcAft>
                <a:spcPct val="0"/>
              </a:spcAft>
            </a:pPr>
            <a:r>
              <a:rPr lang="ru-RU" altLang="ru-RU" sz="1800" dirty="0">
                <a:solidFill>
                  <a:srgbClr val="FF0000"/>
                </a:solidFill>
                <a:latin typeface="Arial" charset="0"/>
              </a:rPr>
              <a:t>Правильный ответ  - В</a:t>
            </a:r>
            <a:endParaRPr lang="ru-RU" altLang="ru-RU" sz="1800" b="0" dirty="0">
              <a:solidFill>
                <a:srgbClr val="000000"/>
              </a:solidFill>
              <a:latin typeface="Arial" charset="0"/>
            </a:endParaRPr>
          </a:p>
          <a:p>
            <a:endParaRPr lang="ru-RU" dirty="0"/>
          </a:p>
        </p:txBody>
      </p:sp>
      <p:pic>
        <p:nvPicPr>
          <p:cNvPr id="4" name="Picture 5" descr="C:\Documents and Settings\paraponovaes\Рабочий стол\sto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2230438"/>
            <a:ext cx="13684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C:\портфель\Новая папкаэлектробез\739a8f91672683a8973043429721ea4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5758" y="5092203"/>
            <a:ext cx="1652786" cy="1765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4497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686800" cy="838200"/>
          </a:xfrm>
        </p:spPr>
        <p:txBody>
          <a:bodyPr/>
          <a:lstStyle/>
          <a:p>
            <a:r>
              <a:rPr lang="ru-RU" dirty="0" smtClean="0"/>
              <a:t>Подведём итоги теста.</a:t>
            </a:r>
            <a:endParaRPr lang="ru-RU" dirty="0"/>
          </a:p>
        </p:txBody>
      </p:sp>
      <p:sp>
        <p:nvSpPr>
          <p:cNvPr id="3" name="Объект 2"/>
          <p:cNvSpPr>
            <a:spLocks noGrp="1"/>
          </p:cNvSpPr>
          <p:nvPr>
            <p:ph idx="1"/>
          </p:nvPr>
        </p:nvSpPr>
        <p:spPr>
          <a:xfrm>
            <a:off x="323528" y="984666"/>
            <a:ext cx="7520940" cy="4920660"/>
          </a:xfrm>
        </p:spPr>
        <p:txBody>
          <a:bodyPr>
            <a:normAutofit fontScale="92500" lnSpcReduction="10000"/>
          </a:bodyPr>
          <a:lstStyle/>
          <a:p>
            <a:pPr marL="0" lvl="0" indent="0" fontAlgn="base">
              <a:spcBef>
                <a:spcPct val="0"/>
              </a:spcBef>
              <a:spcAft>
                <a:spcPct val="0"/>
              </a:spcAft>
            </a:pPr>
            <a:r>
              <a:rPr lang="ru-RU" altLang="ru-RU" sz="2400" dirty="0">
                <a:solidFill>
                  <a:srgbClr val="000000"/>
                </a:solidFill>
                <a:latin typeface="Arial" charset="0"/>
              </a:rPr>
              <a:t>8-10 правильных ответов</a:t>
            </a:r>
          </a:p>
          <a:p>
            <a:pPr marL="0" lvl="0" indent="0" fontAlgn="base">
              <a:spcBef>
                <a:spcPct val="0"/>
              </a:spcBef>
              <a:spcAft>
                <a:spcPct val="0"/>
              </a:spcAft>
            </a:pPr>
            <a:r>
              <a:rPr lang="ru-RU" altLang="ru-RU" sz="2400" b="0" dirty="0">
                <a:solidFill>
                  <a:srgbClr val="FF0000"/>
                </a:solidFill>
                <a:latin typeface="Arial" charset="0"/>
              </a:rPr>
              <a:t>Вы на «отлично» справились с заданием!</a:t>
            </a:r>
          </a:p>
          <a:p>
            <a:pPr marL="0" lvl="0" indent="0" fontAlgn="base">
              <a:spcBef>
                <a:spcPct val="0"/>
              </a:spcBef>
              <a:spcAft>
                <a:spcPct val="0"/>
              </a:spcAft>
            </a:pPr>
            <a:endParaRPr lang="ru-RU" altLang="ru-RU" sz="1000" dirty="0">
              <a:solidFill>
                <a:srgbClr val="000000"/>
              </a:solidFill>
              <a:latin typeface="Arial" charset="0"/>
            </a:endParaRPr>
          </a:p>
          <a:p>
            <a:pPr marL="0" lvl="0" indent="0" fontAlgn="base">
              <a:spcBef>
                <a:spcPct val="0"/>
              </a:spcBef>
              <a:spcAft>
                <a:spcPct val="0"/>
              </a:spcAft>
            </a:pPr>
            <a:r>
              <a:rPr lang="ru-RU" altLang="ru-RU" sz="2400" dirty="0">
                <a:solidFill>
                  <a:srgbClr val="000000"/>
                </a:solidFill>
                <a:latin typeface="Arial" charset="0"/>
              </a:rPr>
              <a:t>8-6 правильных ответов</a:t>
            </a:r>
          </a:p>
          <a:p>
            <a:pPr marL="0" lvl="0" indent="0" fontAlgn="base">
              <a:spcBef>
                <a:spcPct val="0"/>
              </a:spcBef>
              <a:spcAft>
                <a:spcPct val="0"/>
              </a:spcAft>
            </a:pPr>
            <a:r>
              <a:rPr lang="ru-RU" altLang="ru-RU" sz="2400" b="0" dirty="0">
                <a:solidFill>
                  <a:srgbClr val="FF0000"/>
                </a:solidFill>
                <a:latin typeface="Arial" charset="0"/>
              </a:rPr>
              <a:t>Вы на «хорошо» справились с заданием!</a:t>
            </a:r>
          </a:p>
          <a:p>
            <a:pPr marL="0" lvl="0" indent="0" fontAlgn="base">
              <a:spcBef>
                <a:spcPct val="0"/>
              </a:spcBef>
              <a:spcAft>
                <a:spcPct val="0"/>
              </a:spcAft>
            </a:pPr>
            <a:endParaRPr lang="ru-RU" altLang="ru-RU" sz="2400" b="0" dirty="0">
              <a:solidFill>
                <a:srgbClr val="000000"/>
              </a:solidFill>
              <a:latin typeface="Arial" charset="0"/>
            </a:endParaRPr>
          </a:p>
          <a:p>
            <a:pPr marL="0" lvl="0" indent="0" fontAlgn="base">
              <a:spcBef>
                <a:spcPct val="0"/>
              </a:spcBef>
              <a:spcAft>
                <a:spcPct val="0"/>
              </a:spcAft>
            </a:pPr>
            <a:r>
              <a:rPr lang="ru-RU" altLang="ru-RU" sz="2400" dirty="0">
                <a:solidFill>
                  <a:srgbClr val="000000"/>
                </a:solidFill>
                <a:latin typeface="Arial" charset="0"/>
              </a:rPr>
              <a:t>6-7 правильных ответов</a:t>
            </a:r>
          </a:p>
          <a:p>
            <a:pPr marL="0" lvl="0" indent="0" fontAlgn="base">
              <a:spcBef>
                <a:spcPct val="0"/>
              </a:spcBef>
              <a:spcAft>
                <a:spcPct val="0"/>
              </a:spcAft>
            </a:pPr>
            <a:endParaRPr lang="ru-RU" altLang="ru-RU" sz="2400" dirty="0">
              <a:solidFill>
                <a:srgbClr val="000000"/>
              </a:solidFill>
              <a:latin typeface="Arial" charset="0"/>
            </a:endParaRPr>
          </a:p>
          <a:p>
            <a:pPr marL="0" lvl="0" indent="0" fontAlgn="base">
              <a:spcBef>
                <a:spcPct val="0"/>
              </a:spcBef>
              <a:spcAft>
                <a:spcPct val="0"/>
              </a:spcAft>
            </a:pPr>
            <a:r>
              <a:rPr lang="ru-RU" altLang="ru-RU" sz="2400" b="0" dirty="0">
                <a:solidFill>
                  <a:srgbClr val="FF0000"/>
                </a:solidFill>
                <a:latin typeface="Arial" charset="0"/>
              </a:rPr>
              <a:t>Вы на «удовлетворительно» справились с заданием. Вам необходимо повторить правила электробезопасности</a:t>
            </a:r>
          </a:p>
          <a:p>
            <a:pPr marL="0" lvl="0" indent="0" fontAlgn="base">
              <a:spcBef>
                <a:spcPct val="0"/>
              </a:spcBef>
              <a:spcAft>
                <a:spcPct val="0"/>
              </a:spcAft>
            </a:pPr>
            <a:endParaRPr lang="ru-RU" altLang="ru-RU" sz="2400" b="0" dirty="0">
              <a:solidFill>
                <a:srgbClr val="000000"/>
              </a:solidFill>
              <a:latin typeface="Arial" charset="0"/>
            </a:endParaRPr>
          </a:p>
          <a:p>
            <a:pPr marL="0" lvl="0" indent="0" fontAlgn="base">
              <a:spcBef>
                <a:spcPct val="0"/>
              </a:spcBef>
              <a:spcAft>
                <a:spcPct val="0"/>
              </a:spcAft>
            </a:pPr>
            <a:r>
              <a:rPr lang="ru-RU" altLang="ru-RU" sz="2400" dirty="0">
                <a:solidFill>
                  <a:srgbClr val="000000"/>
                </a:solidFill>
                <a:latin typeface="Arial" charset="0"/>
              </a:rPr>
              <a:t>5- и менее правильных ответов</a:t>
            </a:r>
          </a:p>
          <a:p>
            <a:pPr marL="0" lvl="0" indent="0" fontAlgn="base">
              <a:spcBef>
                <a:spcPct val="0"/>
              </a:spcBef>
              <a:spcAft>
                <a:spcPct val="0"/>
              </a:spcAft>
            </a:pPr>
            <a:r>
              <a:rPr lang="ru-RU" altLang="ru-RU" sz="2400" b="0" dirty="0">
                <a:solidFill>
                  <a:srgbClr val="FF0000"/>
                </a:solidFill>
                <a:latin typeface="Arial" charset="0"/>
              </a:rPr>
              <a:t>Вам необходимо ознакомиться с правилами </a:t>
            </a:r>
            <a:r>
              <a:rPr lang="ru-RU" altLang="ru-RU" sz="2400" b="0" dirty="0" err="1">
                <a:solidFill>
                  <a:srgbClr val="FF0000"/>
                </a:solidFill>
                <a:latin typeface="Arial" charset="0"/>
              </a:rPr>
              <a:t>элетробезопасности</a:t>
            </a:r>
            <a:r>
              <a:rPr lang="ru-RU" altLang="ru-RU" sz="2400" b="0" dirty="0">
                <a:solidFill>
                  <a:srgbClr val="FF0000"/>
                </a:solidFill>
                <a:latin typeface="Arial" charset="0"/>
              </a:rPr>
              <a:t>. Ваша жизнь и здоровье под угрозой</a:t>
            </a:r>
            <a:endParaRPr lang="ru-RU" dirty="0"/>
          </a:p>
        </p:txBody>
      </p:sp>
      <p:pic>
        <p:nvPicPr>
          <p:cNvPr id="4098" name="Picture 2" descr="C:\портфель\Новая папкаэлектробез\1d1adba0c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7477" y="4911477"/>
            <a:ext cx="1946523" cy="1946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3596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8686800" cy="838200"/>
          </a:xfrm>
        </p:spPr>
        <p:txBody>
          <a:bodyPr>
            <a:normAutofit fontScale="90000"/>
          </a:bodyPr>
          <a:lstStyle/>
          <a:p>
            <a:pPr lvl="0" fontAlgn="base">
              <a:lnSpc>
                <a:spcPct val="80000"/>
              </a:lnSpc>
              <a:spcBef>
                <a:spcPct val="20000"/>
              </a:spcBef>
              <a:spcAft>
                <a:spcPct val="0"/>
              </a:spcAft>
            </a:pPr>
            <a:r>
              <a:rPr lang="ru-RU" altLang="ru-RU" i="1" kern="0" dirty="0">
                <a:solidFill>
                  <a:srgbClr val="006633"/>
                </a:solidFill>
                <a:latin typeface="Arial"/>
              </a:rPr>
              <a:t>Памятка по электробезопасности</a:t>
            </a:r>
            <a:r>
              <a:rPr lang="ru-RU" altLang="ru-RU" kern="0" dirty="0">
                <a:solidFill>
                  <a:srgbClr val="000000"/>
                </a:solidFill>
                <a:latin typeface="Arial"/>
              </a:rPr>
              <a:t>                                 </a:t>
            </a:r>
            <a:endParaRPr lang="ru-RU" altLang="ru-RU" i="1" u="sng" kern="0" dirty="0">
              <a:solidFill>
                <a:srgbClr val="000000"/>
              </a:solidFill>
              <a:latin typeface="Arial"/>
            </a:endParaRPr>
          </a:p>
        </p:txBody>
      </p:sp>
      <p:sp>
        <p:nvSpPr>
          <p:cNvPr id="3" name="Объект 2"/>
          <p:cNvSpPr>
            <a:spLocks noGrp="1"/>
          </p:cNvSpPr>
          <p:nvPr>
            <p:ph idx="1"/>
          </p:nvPr>
        </p:nvSpPr>
        <p:spPr>
          <a:xfrm>
            <a:off x="395536" y="1340768"/>
            <a:ext cx="7520940" cy="5280700"/>
          </a:xfrm>
        </p:spPr>
        <p:txBody>
          <a:bodyPr>
            <a:normAutofit fontScale="47500" lnSpcReduction="20000"/>
          </a:bodyPr>
          <a:lstStyle/>
          <a:p>
            <a:pPr lvl="0" fontAlgn="base">
              <a:lnSpc>
                <a:spcPct val="80000"/>
              </a:lnSpc>
              <a:spcBef>
                <a:spcPct val="20000"/>
              </a:spcBef>
              <a:spcAft>
                <a:spcPct val="0"/>
              </a:spcAft>
              <a:buClr>
                <a:srgbClr val="CC9900"/>
              </a:buClr>
              <a:buSzPct val="65000"/>
              <a:buFont typeface="Wingdings" pitchFamily="2" charset="2"/>
              <a:buChar char="n"/>
            </a:pPr>
            <a:r>
              <a:rPr lang="ru-RU" altLang="ru-RU" i="1" u="sng" kern="0" dirty="0" smtClean="0">
                <a:solidFill>
                  <a:srgbClr val="FF3300"/>
                </a:solidFill>
                <a:latin typeface="Arial"/>
              </a:rPr>
              <a:t>10 </a:t>
            </a:r>
            <a:r>
              <a:rPr lang="ru-RU" altLang="ru-RU" i="1" u="sng" kern="0" dirty="0">
                <a:solidFill>
                  <a:srgbClr val="FF3300"/>
                </a:solidFill>
                <a:latin typeface="Arial"/>
              </a:rPr>
              <a:t>«НЕ» в быту и на улице</a:t>
            </a:r>
            <a:r>
              <a:rPr lang="ru-RU" altLang="ru-RU" i="1" kern="0" dirty="0">
                <a:solidFill>
                  <a:srgbClr val="000000"/>
                </a:solidFill>
                <a:latin typeface="Arial"/>
              </a:rPr>
              <a:t/>
            </a:r>
            <a:br>
              <a:rPr lang="ru-RU" altLang="ru-RU" i="1" kern="0" dirty="0">
                <a:solidFill>
                  <a:srgbClr val="000000"/>
                </a:solidFill>
                <a:latin typeface="Arial"/>
              </a:rPr>
            </a:br>
            <a:r>
              <a:rPr lang="ru-RU" altLang="ru-RU" b="0" kern="0" dirty="0">
                <a:solidFill>
                  <a:srgbClr val="000000"/>
                </a:solidFill>
                <a:latin typeface="Arial"/>
              </a:rPr>
              <a:t/>
            </a:r>
            <a:br>
              <a:rPr lang="ru-RU" altLang="ru-RU" b="0" kern="0" dirty="0">
                <a:solidFill>
                  <a:srgbClr val="000000"/>
                </a:solidFill>
                <a:latin typeface="Arial"/>
              </a:rPr>
            </a:br>
            <a:r>
              <a:rPr lang="ru-RU" altLang="ru-RU" kern="0" dirty="0">
                <a:solidFill>
                  <a:srgbClr val="000000"/>
                </a:solidFill>
                <a:latin typeface="Arial"/>
              </a:rPr>
              <a:t>НЕ тяни вилку из розетки за провод</a:t>
            </a:r>
            <a:br>
              <a:rPr lang="ru-RU" altLang="ru-RU" kern="0" dirty="0">
                <a:solidFill>
                  <a:srgbClr val="000000"/>
                </a:solidFill>
                <a:latin typeface="Arial"/>
              </a:rPr>
            </a:br>
            <a:r>
              <a:rPr lang="ru-RU" altLang="ru-RU" kern="0" dirty="0">
                <a:solidFill>
                  <a:srgbClr val="000000"/>
                </a:solidFill>
                <a:latin typeface="Arial"/>
              </a:rPr>
              <a:t/>
            </a:r>
            <a:br>
              <a:rPr lang="ru-RU" altLang="ru-RU" kern="0" dirty="0">
                <a:solidFill>
                  <a:srgbClr val="000000"/>
                </a:solidFill>
                <a:latin typeface="Arial"/>
              </a:rPr>
            </a:br>
            <a:r>
              <a:rPr lang="ru-RU" altLang="ru-RU" kern="0" dirty="0">
                <a:solidFill>
                  <a:srgbClr val="000000"/>
                </a:solidFill>
                <a:latin typeface="Arial"/>
              </a:rPr>
              <a:t>НЕ беритесь за провода электрических</a:t>
            </a:r>
          </a:p>
          <a:p>
            <a:pPr lvl="0" fontAlgn="base">
              <a:lnSpc>
                <a:spcPct val="80000"/>
              </a:lnSpc>
              <a:spcBef>
                <a:spcPct val="20000"/>
              </a:spcBef>
              <a:spcAft>
                <a:spcPct val="0"/>
              </a:spcAft>
              <a:buClr>
                <a:srgbClr val="CC9900"/>
              </a:buClr>
              <a:buSzPct val="65000"/>
              <a:buFont typeface="Wingdings" pitchFamily="2" charset="2"/>
              <a:buChar char="n"/>
            </a:pPr>
            <a:r>
              <a:rPr lang="ru-RU" altLang="ru-RU" kern="0" dirty="0">
                <a:solidFill>
                  <a:srgbClr val="000000"/>
                </a:solidFill>
                <a:latin typeface="Arial"/>
              </a:rPr>
              <a:t> приборов мокрыми руками</a:t>
            </a:r>
            <a:br>
              <a:rPr lang="ru-RU" altLang="ru-RU" kern="0" dirty="0">
                <a:solidFill>
                  <a:srgbClr val="000000"/>
                </a:solidFill>
                <a:latin typeface="Arial"/>
              </a:rPr>
            </a:br>
            <a:r>
              <a:rPr lang="ru-RU" altLang="ru-RU" kern="0" dirty="0">
                <a:solidFill>
                  <a:srgbClr val="000000"/>
                </a:solidFill>
                <a:latin typeface="Arial"/>
              </a:rPr>
              <a:t/>
            </a:r>
            <a:br>
              <a:rPr lang="ru-RU" altLang="ru-RU" kern="0" dirty="0">
                <a:solidFill>
                  <a:srgbClr val="000000"/>
                </a:solidFill>
                <a:latin typeface="Arial"/>
              </a:rPr>
            </a:br>
            <a:r>
              <a:rPr lang="ru-RU" altLang="ru-RU" kern="0" dirty="0">
                <a:solidFill>
                  <a:srgbClr val="000000"/>
                </a:solidFill>
                <a:latin typeface="Arial"/>
              </a:rPr>
              <a:t>НЕ пользуйся неисправными </a:t>
            </a:r>
            <a:r>
              <a:rPr lang="ru-RU" altLang="ru-RU" kern="0" dirty="0" err="1">
                <a:solidFill>
                  <a:srgbClr val="000000"/>
                </a:solidFill>
                <a:latin typeface="Arial"/>
              </a:rPr>
              <a:t>электропри</a:t>
            </a:r>
            <a:r>
              <a:rPr lang="ru-RU" altLang="ru-RU" kern="0" dirty="0">
                <a:solidFill>
                  <a:srgbClr val="000000"/>
                </a:solidFill>
                <a:latin typeface="Arial"/>
              </a:rPr>
              <a:t>-</a:t>
            </a:r>
          </a:p>
          <a:p>
            <a:pPr lvl="0" fontAlgn="base">
              <a:lnSpc>
                <a:spcPct val="80000"/>
              </a:lnSpc>
              <a:spcBef>
                <a:spcPct val="20000"/>
              </a:spcBef>
              <a:spcAft>
                <a:spcPct val="0"/>
              </a:spcAft>
              <a:buClr>
                <a:srgbClr val="CC9900"/>
              </a:buClr>
              <a:buSzPct val="65000"/>
              <a:buFont typeface="Wingdings" pitchFamily="2" charset="2"/>
              <a:buChar char="n"/>
            </a:pPr>
            <a:r>
              <a:rPr lang="ru-RU" altLang="ru-RU" kern="0" dirty="0">
                <a:solidFill>
                  <a:srgbClr val="000000"/>
                </a:solidFill>
                <a:latin typeface="Arial"/>
              </a:rPr>
              <a:t>борами</a:t>
            </a:r>
            <a:br>
              <a:rPr lang="ru-RU" altLang="ru-RU" kern="0" dirty="0">
                <a:solidFill>
                  <a:srgbClr val="000000"/>
                </a:solidFill>
                <a:latin typeface="Arial"/>
              </a:rPr>
            </a:br>
            <a:r>
              <a:rPr lang="ru-RU" altLang="ru-RU" kern="0" dirty="0">
                <a:solidFill>
                  <a:srgbClr val="000000"/>
                </a:solidFill>
                <a:latin typeface="Arial"/>
              </a:rPr>
              <a:t/>
            </a:r>
            <a:br>
              <a:rPr lang="ru-RU" altLang="ru-RU" kern="0" dirty="0">
                <a:solidFill>
                  <a:srgbClr val="000000"/>
                </a:solidFill>
                <a:latin typeface="Arial"/>
              </a:rPr>
            </a:br>
            <a:r>
              <a:rPr lang="ru-RU" altLang="ru-RU" kern="0" dirty="0">
                <a:solidFill>
                  <a:srgbClr val="000000"/>
                </a:solidFill>
                <a:latin typeface="Arial"/>
              </a:rPr>
              <a:t>НЕ прикасайся к провисшим, оборванным</a:t>
            </a:r>
          </a:p>
          <a:p>
            <a:pPr lvl="0" fontAlgn="base">
              <a:lnSpc>
                <a:spcPct val="80000"/>
              </a:lnSpc>
              <a:spcBef>
                <a:spcPct val="20000"/>
              </a:spcBef>
              <a:spcAft>
                <a:spcPct val="0"/>
              </a:spcAft>
              <a:buClr>
                <a:srgbClr val="CC9900"/>
              </a:buClr>
              <a:buSzPct val="65000"/>
              <a:buFont typeface="Wingdings" pitchFamily="2" charset="2"/>
              <a:buChar char="n"/>
            </a:pPr>
            <a:r>
              <a:rPr lang="ru-RU" altLang="ru-RU" kern="0" dirty="0">
                <a:solidFill>
                  <a:srgbClr val="000000"/>
                </a:solidFill>
                <a:latin typeface="Arial"/>
              </a:rPr>
              <a:t> и лежащим на земле проводам </a:t>
            </a:r>
            <a:br>
              <a:rPr lang="ru-RU" altLang="ru-RU" kern="0" dirty="0">
                <a:solidFill>
                  <a:srgbClr val="000000"/>
                </a:solidFill>
                <a:latin typeface="Arial"/>
              </a:rPr>
            </a:br>
            <a:r>
              <a:rPr lang="ru-RU" altLang="ru-RU" kern="0" dirty="0">
                <a:solidFill>
                  <a:srgbClr val="000000"/>
                </a:solidFill>
                <a:latin typeface="Arial"/>
              </a:rPr>
              <a:t/>
            </a:r>
            <a:br>
              <a:rPr lang="ru-RU" altLang="ru-RU" kern="0" dirty="0">
                <a:solidFill>
                  <a:srgbClr val="000000"/>
                </a:solidFill>
                <a:latin typeface="Arial"/>
              </a:rPr>
            </a:br>
            <a:r>
              <a:rPr lang="ru-RU" altLang="ru-RU" kern="0" dirty="0">
                <a:solidFill>
                  <a:srgbClr val="000000"/>
                </a:solidFill>
                <a:latin typeface="Arial"/>
              </a:rPr>
              <a:t>НЕ лезь и даже не подходи к трансформа-</a:t>
            </a:r>
          </a:p>
          <a:p>
            <a:pPr lvl="0" fontAlgn="base">
              <a:lnSpc>
                <a:spcPct val="80000"/>
              </a:lnSpc>
              <a:spcBef>
                <a:spcPct val="20000"/>
              </a:spcBef>
              <a:spcAft>
                <a:spcPct val="0"/>
              </a:spcAft>
              <a:buClr>
                <a:srgbClr val="CC9900"/>
              </a:buClr>
              <a:buSzPct val="65000"/>
              <a:buFont typeface="Wingdings" pitchFamily="2" charset="2"/>
              <a:buChar char="n"/>
            </a:pPr>
            <a:r>
              <a:rPr lang="ru-RU" altLang="ru-RU" kern="0" dirty="0">
                <a:solidFill>
                  <a:srgbClr val="000000"/>
                </a:solidFill>
                <a:latin typeface="Arial"/>
              </a:rPr>
              <a:t>торной будке</a:t>
            </a:r>
            <a:br>
              <a:rPr lang="ru-RU" altLang="ru-RU" kern="0" dirty="0">
                <a:solidFill>
                  <a:srgbClr val="000000"/>
                </a:solidFill>
                <a:latin typeface="Arial"/>
              </a:rPr>
            </a:br>
            <a:r>
              <a:rPr lang="ru-RU" altLang="ru-RU" kern="0" dirty="0">
                <a:solidFill>
                  <a:srgbClr val="000000"/>
                </a:solidFill>
                <a:latin typeface="Arial"/>
              </a:rPr>
              <a:t/>
            </a:r>
            <a:br>
              <a:rPr lang="ru-RU" altLang="ru-RU" kern="0" dirty="0">
                <a:solidFill>
                  <a:srgbClr val="000000"/>
                </a:solidFill>
                <a:latin typeface="Arial"/>
              </a:rPr>
            </a:br>
            <a:r>
              <a:rPr lang="ru-RU" altLang="ru-RU" kern="0" dirty="0">
                <a:solidFill>
                  <a:srgbClr val="000000"/>
                </a:solidFill>
                <a:latin typeface="Arial"/>
              </a:rPr>
              <a:t>НЕ бросай ничего на провода и в электро-</a:t>
            </a:r>
          </a:p>
          <a:p>
            <a:pPr lvl="0" fontAlgn="base">
              <a:lnSpc>
                <a:spcPct val="80000"/>
              </a:lnSpc>
              <a:spcBef>
                <a:spcPct val="20000"/>
              </a:spcBef>
              <a:spcAft>
                <a:spcPct val="0"/>
              </a:spcAft>
              <a:buClr>
                <a:srgbClr val="CC9900"/>
              </a:buClr>
              <a:buSzPct val="65000"/>
              <a:buFont typeface="Wingdings" pitchFamily="2" charset="2"/>
              <a:buChar char="n"/>
            </a:pPr>
            <a:r>
              <a:rPr lang="ru-RU" altLang="ru-RU" kern="0" dirty="0">
                <a:solidFill>
                  <a:srgbClr val="000000"/>
                </a:solidFill>
                <a:latin typeface="Arial"/>
              </a:rPr>
              <a:t>установки</a:t>
            </a:r>
            <a:br>
              <a:rPr lang="ru-RU" altLang="ru-RU" kern="0" dirty="0">
                <a:solidFill>
                  <a:srgbClr val="000000"/>
                </a:solidFill>
                <a:latin typeface="Arial"/>
              </a:rPr>
            </a:br>
            <a:r>
              <a:rPr lang="ru-RU" altLang="ru-RU" kern="0" dirty="0">
                <a:solidFill>
                  <a:srgbClr val="000000"/>
                </a:solidFill>
                <a:latin typeface="Arial"/>
              </a:rPr>
              <a:t/>
            </a:r>
            <a:br>
              <a:rPr lang="ru-RU" altLang="ru-RU" kern="0" dirty="0">
                <a:solidFill>
                  <a:srgbClr val="000000"/>
                </a:solidFill>
                <a:latin typeface="Arial"/>
              </a:rPr>
            </a:br>
            <a:r>
              <a:rPr lang="ru-RU" altLang="ru-RU" kern="0" dirty="0">
                <a:solidFill>
                  <a:srgbClr val="000000"/>
                </a:solidFill>
                <a:latin typeface="Arial"/>
              </a:rPr>
              <a:t>НЕ подходи к дереву, если заметил на нем </a:t>
            </a:r>
          </a:p>
          <a:p>
            <a:pPr lvl="0" fontAlgn="base">
              <a:lnSpc>
                <a:spcPct val="80000"/>
              </a:lnSpc>
              <a:spcBef>
                <a:spcPct val="20000"/>
              </a:spcBef>
              <a:spcAft>
                <a:spcPct val="0"/>
              </a:spcAft>
              <a:buClr>
                <a:srgbClr val="CC9900"/>
              </a:buClr>
              <a:buSzPct val="65000"/>
              <a:buFont typeface="Wingdings" pitchFamily="2" charset="2"/>
              <a:buChar char="n"/>
            </a:pPr>
            <a:r>
              <a:rPr lang="ru-RU" altLang="ru-RU" kern="0" dirty="0">
                <a:solidFill>
                  <a:srgbClr val="000000"/>
                </a:solidFill>
                <a:latin typeface="Arial"/>
              </a:rPr>
              <a:t>оборванный провод</a:t>
            </a:r>
            <a:br>
              <a:rPr lang="ru-RU" altLang="ru-RU" kern="0" dirty="0">
                <a:solidFill>
                  <a:srgbClr val="000000"/>
                </a:solidFill>
                <a:latin typeface="Arial"/>
              </a:rPr>
            </a:br>
            <a:r>
              <a:rPr lang="ru-RU" altLang="ru-RU" kern="0" dirty="0">
                <a:solidFill>
                  <a:srgbClr val="000000"/>
                </a:solidFill>
                <a:latin typeface="Arial"/>
              </a:rPr>
              <a:t/>
            </a:r>
            <a:br>
              <a:rPr lang="ru-RU" altLang="ru-RU" kern="0" dirty="0">
                <a:solidFill>
                  <a:srgbClr val="000000"/>
                </a:solidFill>
                <a:latin typeface="Arial"/>
              </a:rPr>
            </a:br>
            <a:r>
              <a:rPr lang="ru-RU" altLang="ru-RU" kern="0" dirty="0">
                <a:solidFill>
                  <a:srgbClr val="000000"/>
                </a:solidFill>
                <a:latin typeface="Arial"/>
              </a:rPr>
              <a:t>НЕ влезай на опоры</a:t>
            </a:r>
            <a:br>
              <a:rPr lang="ru-RU" altLang="ru-RU" kern="0" dirty="0">
                <a:solidFill>
                  <a:srgbClr val="000000"/>
                </a:solidFill>
                <a:latin typeface="Arial"/>
              </a:rPr>
            </a:br>
            <a:r>
              <a:rPr lang="ru-RU" altLang="ru-RU" kern="0" dirty="0">
                <a:solidFill>
                  <a:srgbClr val="000000"/>
                </a:solidFill>
                <a:latin typeface="Arial"/>
              </a:rPr>
              <a:t/>
            </a:r>
            <a:br>
              <a:rPr lang="ru-RU" altLang="ru-RU" kern="0" dirty="0">
                <a:solidFill>
                  <a:srgbClr val="000000"/>
                </a:solidFill>
                <a:latin typeface="Arial"/>
              </a:rPr>
            </a:br>
            <a:r>
              <a:rPr lang="ru-RU" altLang="ru-RU" kern="0" dirty="0">
                <a:solidFill>
                  <a:srgbClr val="000000"/>
                </a:solidFill>
                <a:latin typeface="Arial"/>
              </a:rPr>
              <a:t>НЕ играй под воздушными линиями </a:t>
            </a:r>
          </a:p>
          <a:p>
            <a:pPr lvl="0" fontAlgn="base">
              <a:lnSpc>
                <a:spcPct val="80000"/>
              </a:lnSpc>
              <a:spcBef>
                <a:spcPct val="20000"/>
              </a:spcBef>
              <a:spcAft>
                <a:spcPct val="0"/>
              </a:spcAft>
              <a:buClr>
                <a:srgbClr val="CC9900"/>
              </a:buClr>
              <a:buSzPct val="65000"/>
              <a:buFont typeface="Wingdings" pitchFamily="2" charset="2"/>
              <a:buChar char="n"/>
            </a:pPr>
            <a:r>
              <a:rPr lang="ru-RU" altLang="ru-RU" kern="0" dirty="0">
                <a:solidFill>
                  <a:srgbClr val="000000"/>
                </a:solidFill>
                <a:latin typeface="Arial"/>
              </a:rPr>
              <a:t>электропередач</a:t>
            </a:r>
            <a:br>
              <a:rPr lang="ru-RU" altLang="ru-RU" kern="0" dirty="0">
                <a:solidFill>
                  <a:srgbClr val="000000"/>
                </a:solidFill>
                <a:latin typeface="Arial"/>
              </a:rPr>
            </a:br>
            <a:r>
              <a:rPr lang="ru-RU" altLang="ru-RU" kern="0" dirty="0">
                <a:solidFill>
                  <a:srgbClr val="000000"/>
                </a:solidFill>
                <a:latin typeface="Arial"/>
              </a:rPr>
              <a:t/>
            </a:r>
            <a:br>
              <a:rPr lang="ru-RU" altLang="ru-RU" kern="0" dirty="0">
                <a:solidFill>
                  <a:srgbClr val="000000"/>
                </a:solidFill>
                <a:latin typeface="Arial"/>
              </a:rPr>
            </a:br>
            <a:r>
              <a:rPr lang="ru-RU" altLang="ru-RU" kern="0" dirty="0">
                <a:solidFill>
                  <a:srgbClr val="000000"/>
                </a:solidFill>
                <a:latin typeface="Arial"/>
              </a:rPr>
              <a:t>НЕ лазь на крыши домов и строений, </a:t>
            </a:r>
          </a:p>
          <a:p>
            <a:pPr lvl="0" fontAlgn="base">
              <a:lnSpc>
                <a:spcPct val="80000"/>
              </a:lnSpc>
              <a:spcBef>
                <a:spcPct val="20000"/>
              </a:spcBef>
              <a:spcAft>
                <a:spcPct val="0"/>
              </a:spcAft>
              <a:buClr>
                <a:srgbClr val="CC9900"/>
              </a:buClr>
              <a:buSzPct val="65000"/>
              <a:buFont typeface="Wingdings" pitchFamily="2" charset="2"/>
              <a:buChar char="n"/>
            </a:pPr>
            <a:r>
              <a:rPr lang="ru-RU" altLang="ru-RU" kern="0" dirty="0">
                <a:solidFill>
                  <a:srgbClr val="000000"/>
                </a:solidFill>
                <a:latin typeface="Arial"/>
              </a:rPr>
              <a:t>рядом с которыми проходят </a:t>
            </a:r>
            <a:r>
              <a:rPr lang="ru-RU" altLang="ru-RU" kern="0" dirty="0" err="1">
                <a:solidFill>
                  <a:srgbClr val="000000"/>
                </a:solidFill>
                <a:latin typeface="Arial"/>
              </a:rPr>
              <a:t>электри</a:t>
            </a:r>
            <a:r>
              <a:rPr lang="ru-RU" altLang="ru-RU" kern="0" dirty="0">
                <a:solidFill>
                  <a:srgbClr val="000000"/>
                </a:solidFill>
                <a:latin typeface="Arial"/>
              </a:rPr>
              <a:t>-</a:t>
            </a:r>
          </a:p>
          <a:p>
            <a:pPr lvl="0" fontAlgn="base">
              <a:lnSpc>
                <a:spcPct val="80000"/>
              </a:lnSpc>
              <a:spcBef>
                <a:spcPct val="20000"/>
              </a:spcBef>
              <a:spcAft>
                <a:spcPct val="0"/>
              </a:spcAft>
              <a:buClr>
                <a:srgbClr val="CC9900"/>
              </a:buClr>
              <a:buSzPct val="65000"/>
              <a:buFont typeface="Wingdings" pitchFamily="2" charset="2"/>
              <a:buChar char="n"/>
            </a:pPr>
            <a:r>
              <a:rPr lang="ru-RU" altLang="ru-RU" kern="0" dirty="0" err="1">
                <a:solidFill>
                  <a:srgbClr val="000000"/>
                </a:solidFill>
                <a:latin typeface="Arial"/>
              </a:rPr>
              <a:t>ческие</a:t>
            </a:r>
            <a:r>
              <a:rPr lang="ru-RU" altLang="ru-RU" kern="0" dirty="0">
                <a:solidFill>
                  <a:srgbClr val="000000"/>
                </a:solidFill>
                <a:latin typeface="Arial"/>
              </a:rPr>
              <a:t> провода</a:t>
            </a:r>
          </a:p>
          <a:p>
            <a:endParaRPr lang="ru-RU" dirty="0"/>
          </a:p>
        </p:txBody>
      </p:sp>
      <p:pic>
        <p:nvPicPr>
          <p:cNvPr id="4" name="Picture 5" descr="дитя"/>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3429000"/>
            <a:ext cx="2047875" cy="273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083478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980728"/>
            <a:ext cx="8686800" cy="4525963"/>
          </a:xfrm>
        </p:spPr>
        <p:txBody>
          <a:bodyPr>
            <a:normAutofit/>
          </a:bodyPr>
          <a:lstStyle/>
          <a:p>
            <a:pPr algn="ctr"/>
            <a:r>
              <a:rPr lang="ru-RU" sz="6000" dirty="0" smtClean="0">
                <a:latin typeface="Times New Roman" panose="02020603050405020304" pitchFamily="18" charset="0"/>
                <a:cs typeface="Times New Roman" panose="02020603050405020304" pitchFamily="18" charset="0"/>
              </a:rPr>
              <a:t>Всего доброго!!!</a:t>
            </a:r>
            <a:endParaRPr lang="ru-RU"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1415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04800" y="1554162"/>
            <a:ext cx="8587680" cy="4539134"/>
          </a:xfrm>
        </p:spPr>
        <p:txBody>
          <a:bodyPr>
            <a:normAutofit fontScale="62500" lnSpcReduction="20000"/>
          </a:bodyPr>
          <a:lstStyle/>
          <a:p>
            <a:r>
              <a:rPr lang="ru-RU" dirty="0" smtClean="0"/>
              <a:t>Электроприборы</a:t>
            </a:r>
            <a:r>
              <a:rPr lang="ru-RU" dirty="0"/>
              <a:t>, которыми вы пользуетесь дома и в школе, электрические сети и подстанции, мимо которых вы проходите во дворе и на улице, при нормальной работе безопасны. Энергетики позаботились о том, чтобы исключить случайное прикосновение к токоведущим частям. Все электроустановки имеют ограждение, предупреждающие знаки и плакаты безопасности и закрыты на замок. Однако при различных повреждениях изоляции, обрыве проводов, подъеме на опоры, проникновении в подстанции и электрические щитки возникает реальная угроза для жизни.</a:t>
            </a:r>
          </a:p>
          <a:p>
            <a:r>
              <a:rPr lang="ru-RU" dirty="0"/>
              <a:t>Величина тока тем больше, чем выше напряжение, под которым оказался человек.</a:t>
            </a:r>
          </a:p>
          <a:p>
            <a:r>
              <a:rPr lang="ru-RU" dirty="0"/>
              <a:t>Безопасным считается напряжение 12 вольт. Наибольшее распространение в промышленности и сельском хозяйстве и быту получили электрические сети напряжением 220 и 380 вольт: первое — для освещения и бытовых приборов, второе — для трехфазных электродвигателей машин и механизмов. Это напряжение экономически выгодно, но очень опасно для человека.</a:t>
            </a:r>
          </a:p>
          <a:p>
            <a:endParaRPr lang="ru-RU" dirty="0"/>
          </a:p>
        </p:txBody>
      </p:sp>
      <p:sp>
        <p:nvSpPr>
          <p:cNvPr id="5" name="Объект 2"/>
          <p:cNvSpPr txBox="1">
            <a:spLocks/>
          </p:cNvSpPr>
          <p:nvPr/>
        </p:nvSpPr>
        <p:spPr>
          <a:xfrm>
            <a:off x="323528" y="188641"/>
            <a:ext cx="8398441" cy="497159"/>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r>
              <a:rPr lang="ru-RU" b="1" smtClean="0"/>
              <a:t>Насколько опасно электричество?</a:t>
            </a:r>
            <a:endParaRPr lang="ru-RU"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0293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04800" y="1554162"/>
            <a:ext cx="8587680" cy="4539134"/>
          </a:xfrm>
        </p:spPr>
        <p:txBody>
          <a:bodyPr>
            <a:normAutofit fontScale="32500" lnSpcReduction="20000"/>
          </a:bodyPr>
          <a:lstStyle/>
          <a:p>
            <a:r>
              <a:rPr lang="ru-RU" sz="4500" b="1" dirty="0">
                <a:latin typeface="Times New Roman" panose="02020603050405020304" pitchFamily="18" charset="0"/>
                <a:cs typeface="Times New Roman" panose="02020603050405020304" pitchFamily="18" charset="0"/>
              </a:rPr>
              <a:t>1.</a:t>
            </a:r>
            <a:r>
              <a:rPr lang="ru-RU" sz="4500" dirty="0">
                <a:latin typeface="Times New Roman" panose="02020603050405020304" pitchFamily="18" charset="0"/>
                <a:cs typeface="Times New Roman" panose="02020603050405020304" pitchFamily="18" charset="0"/>
              </a:rPr>
              <a:t> Нельзя пользоваться электроприборами без разрешения взрослых.</a:t>
            </a:r>
          </a:p>
          <a:p>
            <a:r>
              <a:rPr lang="ru-RU" sz="4500" b="1" dirty="0">
                <a:latin typeface="Times New Roman" panose="02020603050405020304" pitchFamily="18" charset="0"/>
                <a:cs typeface="Times New Roman" panose="02020603050405020304" pitchFamily="18" charset="0"/>
              </a:rPr>
              <a:t>2.</a:t>
            </a:r>
            <a:r>
              <a:rPr lang="ru-RU" sz="4500" dirty="0">
                <a:latin typeface="Times New Roman" panose="02020603050405020304" pitchFamily="18" charset="0"/>
                <a:cs typeface="Times New Roman" panose="02020603050405020304" pitchFamily="18" charset="0"/>
              </a:rPr>
              <a:t> Вы не должны самостоятельно заменять электролампы и предохранители, производить ремонт электропроводки и бытовых приборов, открывать задние крышки телевизоров и радиоприемников, устанавливать звонки, выключатели и штепсельные розетки. Пусть это сделают взрослые или специалист-электрик.</a:t>
            </a:r>
          </a:p>
          <a:p>
            <a:r>
              <a:rPr lang="ru-RU" sz="4500" b="1" dirty="0">
                <a:latin typeface="Times New Roman" panose="02020603050405020304" pitchFamily="18" charset="0"/>
                <a:cs typeface="Times New Roman" panose="02020603050405020304" pitchFamily="18" charset="0"/>
              </a:rPr>
              <a:t>3.</a:t>
            </a:r>
            <a:r>
              <a:rPr lang="ru-RU" sz="4500" dirty="0">
                <a:latin typeface="Times New Roman" panose="02020603050405020304" pitchFamily="18" charset="0"/>
                <a:cs typeface="Times New Roman" panose="02020603050405020304" pitchFamily="18" charset="0"/>
              </a:rPr>
              <a:t> Нельзя пользоваться выключателями, штепсельными розетками, вилками, кнопками звонков с разбитыми крышками, а также бытовыми приборами с поврежденными, обуглившимися и перекрученными шнурами. И не проходите мимо подобных фактов, тем более не разбивайте из озорства крышки выключателей, звонков, штепсельных розеток, повреждая электропроводку. Тем самым вы совершаете проступок, равный преступлению, так как это может привести к гибели людей.</a:t>
            </a:r>
          </a:p>
          <a:p>
            <a:r>
              <a:rPr lang="ru-RU" sz="4500" b="1" dirty="0">
                <a:latin typeface="Times New Roman" panose="02020603050405020304" pitchFamily="18" charset="0"/>
                <a:cs typeface="Times New Roman" panose="02020603050405020304" pitchFamily="18" charset="0"/>
              </a:rPr>
              <a:t>4.</a:t>
            </a:r>
            <a:r>
              <a:rPr lang="ru-RU" sz="4500" dirty="0">
                <a:latin typeface="Times New Roman" panose="02020603050405020304" pitchFamily="18" charset="0"/>
                <a:cs typeface="Times New Roman" panose="02020603050405020304" pitchFamily="18" charset="0"/>
              </a:rPr>
              <a:t> Нельзя пользоваться неисправными электроприборами. Если из телевизора, холодильника или пылесоса пахнет горелой резиной, если видны искры — надо немедленно отключить прибор от сети и рассказать о неисправном приборе взрослым.</a:t>
            </a:r>
          </a:p>
          <a:p>
            <a:r>
              <a:rPr lang="ru-RU" sz="4500" b="1" dirty="0">
                <a:latin typeface="Times New Roman" panose="02020603050405020304" pitchFamily="18" charset="0"/>
                <a:cs typeface="Times New Roman" panose="02020603050405020304" pitchFamily="18" charset="0"/>
              </a:rPr>
              <a:t>5.</a:t>
            </a:r>
            <a:r>
              <a:rPr lang="ru-RU" sz="4500" dirty="0">
                <a:latin typeface="Times New Roman" panose="02020603050405020304" pitchFamily="18" charset="0"/>
                <a:cs typeface="Times New Roman" panose="02020603050405020304" pitchFamily="18" charset="0"/>
              </a:rPr>
              <a:t> Выключая электроприбор, нельзя тянуть за шнур. Надо взяться за штепсель и плавно вынуть его из розетки.</a:t>
            </a:r>
          </a:p>
          <a:p>
            <a:r>
              <a:rPr lang="ru-RU" sz="4500" b="1" dirty="0">
                <a:latin typeface="Times New Roman" panose="02020603050405020304" pitchFamily="18" charset="0"/>
                <a:cs typeface="Times New Roman" panose="02020603050405020304" pitchFamily="18" charset="0"/>
              </a:rPr>
              <a:t>6.</a:t>
            </a:r>
            <a:r>
              <a:rPr lang="ru-RU" sz="4500" dirty="0">
                <a:latin typeface="Times New Roman" panose="02020603050405020304" pitchFamily="18" charset="0"/>
                <a:cs typeface="Times New Roman" panose="02020603050405020304" pitchFamily="18" charset="0"/>
              </a:rPr>
              <a:t> Помните: электричество не терпит соседства с водой (чтобы не получить удар током, нельзя касаться включенных электроприборов мокрыми руками или протирать электроприборы влажной тряпкой).</a:t>
            </a:r>
          </a:p>
          <a:p>
            <a:endParaRPr lang="ru-RU" dirty="0"/>
          </a:p>
        </p:txBody>
      </p:sp>
      <p:sp>
        <p:nvSpPr>
          <p:cNvPr id="5" name="Объект 2"/>
          <p:cNvSpPr txBox="1">
            <a:spLocks/>
          </p:cNvSpPr>
          <p:nvPr/>
        </p:nvSpPr>
        <p:spPr>
          <a:xfrm>
            <a:off x="323528" y="188641"/>
            <a:ext cx="8398441" cy="497159"/>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r>
              <a:rPr lang="ru-RU" sz="2800" b="1" dirty="0">
                <a:latin typeface="Times New Roman" panose="02020603050405020304" pitchFamily="18" charset="0"/>
                <a:cs typeface="Times New Roman" panose="02020603050405020304" pitchFamily="18" charset="0"/>
              </a:rPr>
              <a:t>Правила обращения с электричеством в быту</a:t>
            </a:r>
            <a:endParaRPr lang="ru-RU"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53213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686800" cy="838200"/>
          </a:xfrm>
        </p:spPr>
        <p:txBody>
          <a:bodyPr>
            <a:noAutofit/>
          </a:bodyPr>
          <a:lstStyle/>
          <a:p>
            <a:pPr algn="ctr"/>
            <a:r>
              <a:rPr lang="ru-RU" sz="2800" dirty="0">
                <a:effectLst/>
                <a:latin typeface="Times New Roman" panose="02020603050405020304" pitchFamily="18" charset="0"/>
                <a:cs typeface="Times New Roman" panose="02020603050405020304" pitchFamily="18" charset="0"/>
              </a:rPr>
              <a:t>Как воздействует электрический ток на организм человека?</a:t>
            </a:r>
            <a:endParaRPr lang="ru-RU" sz="2800" dirty="0">
              <a:latin typeface="Times New Roman" panose="02020603050405020304" pitchFamily="18" charset="0"/>
              <a:cs typeface="Times New Roman" panose="02020603050405020304" pitchFamily="18" charset="0"/>
            </a:endParaRPr>
          </a:p>
        </p:txBody>
      </p:sp>
      <p:pic>
        <p:nvPicPr>
          <p:cNvPr id="2050" name="Picture 2" descr="C:\портфель\Новая папкаэлектробез\poster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2708920"/>
            <a:ext cx="1913137" cy="2085960"/>
          </a:xfrm>
          <a:prstGeom prst="rect">
            <a:avLst/>
          </a:prstGeom>
          <a:noFill/>
          <a:extLst>
            <a:ext uri="{909E8E84-426E-40DD-AFC4-6F175D3DCCD1}">
              <a14:hiddenFill xmlns:a14="http://schemas.microsoft.com/office/drawing/2010/main">
                <a:solidFill>
                  <a:srgbClr val="FFFFFF"/>
                </a:solidFill>
              </a14:hiddenFill>
            </a:ext>
          </a:extLst>
        </p:spPr>
      </p:pic>
      <p:sp>
        <p:nvSpPr>
          <p:cNvPr id="6" name="Объект 2"/>
          <p:cNvSpPr>
            <a:spLocks noGrp="1"/>
          </p:cNvSpPr>
          <p:nvPr>
            <p:ph idx="1"/>
          </p:nvPr>
        </p:nvSpPr>
        <p:spPr/>
        <p:txBody>
          <a:bodyPr>
            <a:noAutofit/>
          </a:bodyPr>
          <a:lstStyle/>
          <a:p>
            <a:r>
              <a:rPr lang="ru-RU" sz="1800" dirty="0" smtClean="0">
                <a:latin typeface="Times New Roman" panose="02020603050405020304" pitchFamily="18" charset="0"/>
                <a:cs typeface="Times New Roman" panose="02020603050405020304" pitchFamily="18" charset="0"/>
              </a:rPr>
              <a:t>Опасность </a:t>
            </a:r>
            <a:r>
              <a:rPr lang="ru-RU" sz="1800" dirty="0">
                <a:latin typeface="Times New Roman" panose="02020603050405020304" pitchFamily="18" charset="0"/>
                <a:cs typeface="Times New Roman" panose="02020603050405020304" pitchFamily="18" charset="0"/>
              </a:rPr>
              <a:t>электрического тока состоит в том, что без специальных приборов невозможно почувствовать, находится ли данная часть электроустановки под напряжением или нет: электричество не имеет вкуса, запаха и действует бесшумно. Поэтому люди часто не осознают имеющейся опасности и не принимают необходимых защитных мер.</a:t>
            </a:r>
          </a:p>
          <a:p>
            <a:r>
              <a:rPr lang="ru-RU" sz="1800" dirty="0">
                <a:latin typeface="Times New Roman" panose="02020603050405020304" pitchFamily="18" charset="0"/>
                <a:cs typeface="Times New Roman" panose="02020603050405020304" pitchFamily="18" charset="0"/>
              </a:rPr>
              <a:t>Человек, коснувшись токоведущих частей электроустановок </a:t>
            </a:r>
            <a:endParaRPr lang="ru-RU" sz="1800" dirty="0" smtClean="0">
              <a:latin typeface="Times New Roman" panose="02020603050405020304" pitchFamily="18" charset="0"/>
              <a:cs typeface="Times New Roman" panose="02020603050405020304" pitchFamily="18" charset="0"/>
            </a:endParaRPr>
          </a:p>
          <a:p>
            <a:r>
              <a:rPr lang="ru-RU" sz="1800" dirty="0" smtClean="0">
                <a:latin typeface="Times New Roman" panose="02020603050405020304" pitchFamily="18" charset="0"/>
                <a:cs typeface="Times New Roman" panose="02020603050405020304" pitchFamily="18" charset="0"/>
              </a:rPr>
              <a:t>и </a:t>
            </a:r>
            <a:r>
              <a:rPr lang="ru-RU" sz="1800" dirty="0">
                <a:latin typeface="Times New Roman" panose="02020603050405020304" pitchFamily="18" charset="0"/>
                <a:cs typeface="Times New Roman" panose="02020603050405020304" pitchFamily="18" charset="0"/>
              </a:rPr>
              <a:t>неизолированных проводов, находящихся под напряжением</a:t>
            </a:r>
            <a:r>
              <a:rPr lang="ru-RU" sz="1800" dirty="0" smtClean="0">
                <a:latin typeface="Times New Roman" panose="02020603050405020304" pitchFamily="18" charset="0"/>
                <a:cs typeface="Times New Roman" panose="02020603050405020304" pitchFamily="18" charset="0"/>
              </a:rPr>
              <a:t>,</a:t>
            </a:r>
          </a:p>
          <a:p>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оказывается включенным в электрическую цепь. Под </a:t>
            </a:r>
            <a:endParaRPr lang="ru-RU" sz="1800" dirty="0" smtClean="0">
              <a:latin typeface="Times New Roman" panose="02020603050405020304" pitchFamily="18" charset="0"/>
              <a:cs typeface="Times New Roman" panose="02020603050405020304" pitchFamily="18" charset="0"/>
            </a:endParaRPr>
          </a:p>
          <a:p>
            <a:r>
              <a:rPr lang="ru-RU" sz="1800" dirty="0" smtClean="0">
                <a:latin typeface="Times New Roman" panose="02020603050405020304" pitchFamily="18" charset="0"/>
                <a:cs typeface="Times New Roman" panose="02020603050405020304" pitchFamily="18" charset="0"/>
              </a:rPr>
              <a:t>воздействием </a:t>
            </a:r>
            <a:r>
              <a:rPr lang="ru-RU" sz="1800" dirty="0">
                <a:latin typeface="Times New Roman" panose="02020603050405020304" pitchFamily="18" charset="0"/>
                <a:cs typeface="Times New Roman" panose="02020603050405020304" pitchFamily="18" charset="0"/>
              </a:rPr>
              <a:t>напряжения через его тело протекает </a:t>
            </a:r>
            <a:endParaRPr lang="ru-RU" sz="1800" dirty="0" smtClean="0">
              <a:latin typeface="Times New Roman" panose="02020603050405020304" pitchFamily="18" charset="0"/>
              <a:cs typeface="Times New Roman" panose="02020603050405020304" pitchFamily="18" charset="0"/>
            </a:endParaRPr>
          </a:p>
          <a:p>
            <a:r>
              <a:rPr lang="ru-RU" sz="1800" dirty="0" smtClean="0">
                <a:latin typeface="Times New Roman" panose="02020603050405020304" pitchFamily="18" charset="0"/>
                <a:cs typeface="Times New Roman" panose="02020603050405020304" pitchFamily="18" charset="0"/>
              </a:rPr>
              <a:t>электрический </a:t>
            </a:r>
            <a:r>
              <a:rPr lang="ru-RU" sz="1800" dirty="0">
                <a:latin typeface="Times New Roman" panose="02020603050405020304" pitchFamily="18" charset="0"/>
                <a:cs typeface="Times New Roman" panose="02020603050405020304" pitchFamily="18" charset="0"/>
              </a:rPr>
              <a:t>ток, который нарушает нормальную работу </a:t>
            </a:r>
            <a:endParaRPr lang="ru-RU" sz="1800" dirty="0" smtClean="0">
              <a:latin typeface="Times New Roman" panose="02020603050405020304" pitchFamily="18" charset="0"/>
              <a:cs typeface="Times New Roman" panose="02020603050405020304" pitchFamily="18" charset="0"/>
            </a:endParaRPr>
          </a:p>
          <a:p>
            <a:r>
              <a:rPr lang="ru-RU" sz="1800" dirty="0" smtClean="0">
                <a:latin typeface="Times New Roman" panose="02020603050405020304" pitchFamily="18" charset="0"/>
                <a:cs typeface="Times New Roman" panose="02020603050405020304" pitchFamily="18" charset="0"/>
              </a:rPr>
              <a:t>организма</a:t>
            </a:r>
            <a:r>
              <a:rPr lang="ru-RU" sz="1800" dirty="0">
                <a:latin typeface="Times New Roman" panose="02020603050405020304" pitchFamily="18" charset="0"/>
                <a:cs typeface="Times New Roman" panose="02020603050405020304" pitchFamily="18" charset="0"/>
              </a:rPr>
              <a:t>. Наиболее неблагоприятный исход поражения </a:t>
            </a:r>
            <a:r>
              <a:rPr lang="ru-RU" sz="1800" dirty="0" smtClean="0">
                <a:latin typeface="Times New Roman" panose="02020603050405020304" pitchFamily="18" charset="0"/>
                <a:cs typeface="Times New Roman" panose="02020603050405020304" pitchFamily="18" charset="0"/>
              </a:rPr>
              <a:t>будет</a:t>
            </a:r>
          </a:p>
          <a:p>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в случаях, когда прикосновение произошло влажными руками в сыром или жарком помещении. Кроме того, имеет значение, какой путь проходит ток в теле человека, касается ли он сердца, грудной клетки, головного и спинного мозга.</a:t>
            </a:r>
          </a:p>
          <a:p>
            <a:r>
              <a:rPr lang="ru-RU" sz="1800" dirty="0">
                <a:latin typeface="Times New Roman" panose="02020603050405020304" pitchFamily="18" charset="0"/>
                <a:cs typeface="Times New Roman" panose="02020603050405020304" pitchFamily="18" charset="0"/>
              </a:rPr>
              <a:t>Непосредственными причинами смерти человека, пораженного электрическим током, является прекращение работы сердца, остановка дыхания вследствие паралича мышц грудной клетки и электрический шок.</a:t>
            </a:r>
          </a:p>
        </p:txBody>
      </p:sp>
    </p:spTree>
    <p:extLst>
      <p:ext uri="{BB962C8B-B14F-4D97-AF65-F5344CB8AC3E}">
        <p14:creationId xmlns:p14="http://schemas.microsoft.com/office/powerpoint/2010/main" val="1226103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47500" lnSpcReduction="20000"/>
          </a:bodyPr>
          <a:lstStyle/>
          <a:p>
            <a:r>
              <a:rPr lang="ru-RU" dirty="0"/>
              <a:t>Поражения электрическим током — одни из самых тяжелых видов травм. Тело человека на 80% состоит из воды. А она хорошо проводит ток. Повреждения от электрического тока определяются силой тока и длительностью его воздействия. Чем меньше сопротивление человеческого тела, тем выше ток. Сопротивление уменьшается под действием следующих факторов:</a:t>
            </a:r>
          </a:p>
          <a:p>
            <a:r>
              <a:rPr lang="ru-RU" dirty="0"/>
              <a:t>• высокое напряжение;</a:t>
            </a:r>
          </a:p>
          <a:p>
            <a:r>
              <a:rPr lang="ru-RU" dirty="0"/>
              <a:t>• влажность кожи;</a:t>
            </a:r>
          </a:p>
          <a:p>
            <a:r>
              <a:rPr lang="ru-RU" dirty="0"/>
              <a:t>• длительное время воздействия;</a:t>
            </a:r>
          </a:p>
          <a:p>
            <a:r>
              <a:rPr lang="ru-RU" dirty="0"/>
              <a:t>• понижение парциального давления кислорода в воздухе: в горах, в плохо проветриваемых помещениях человек становится существенно более уязвим;</a:t>
            </a:r>
          </a:p>
          <a:p>
            <a:r>
              <a:rPr lang="ru-RU" dirty="0"/>
              <a:t>• повышение содержания углекислого газа в воздухе;</a:t>
            </a:r>
          </a:p>
          <a:p>
            <a:r>
              <a:rPr lang="ru-RU" dirty="0"/>
              <a:t>• высокая температура воздуха;</a:t>
            </a:r>
          </a:p>
          <a:p>
            <a:r>
              <a:rPr lang="ru-RU" dirty="0"/>
              <a:t>• беспечность, психическая неподготовленность к возможному электрическому удару.</a:t>
            </a:r>
          </a:p>
          <a:p>
            <a:r>
              <a:rPr lang="ru-RU" dirty="0"/>
              <a:t>Больше всего от действия электрического тока страдает центральная нервная система. Из-за ее повреждения нарушается дыхание и сердечная деятельность.</a:t>
            </a:r>
          </a:p>
          <a:p>
            <a:r>
              <a:rPr lang="ru-RU" dirty="0" err="1"/>
              <a:t>Электроожоги</a:t>
            </a:r>
            <a:r>
              <a:rPr lang="ru-RU" dirty="0"/>
              <a:t> излечиваются значительно труднее обычных термических. Некоторые последствия </a:t>
            </a:r>
            <a:r>
              <a:rPr lang="ru-RU" dirty="0" err="1"/>
              <a:t>электротравмы</a:t>
            </a:r>
            <a:r>
              <a:rPr lang="ru-RU" dirty="0"/>
              <a:t> могут проявиться через несколько часов, дней, месяцев. Пострадавший должен длительное время жить в «щадящем» режиме и находиться под наблюдением специалистов.</a:t>
            </a:r>
          </a:p>
          <a:p>
            <a:r>
              <a:rPr lang="ru-RU" dirty="0"/>
              <a:t/>
            </a:r>
            <a:br>
              <a:rPr lang="ru-RU" dirty="0"/>
            </a:br>
            <a:endParaRPr lang="ru-RU" dirty="0"/>
          </a:p>
        </p:txBody>
      </p:sp>
      <p:sp>
        <p:nvSpPr>
          <p:cNvPr id="6" name="Заголовок 1"/>
          <p:cNvSpPr>
            <a:spLocks noGrp="1"/>
          </p:cNvSpPr>
          <p:nvPr>
            <p:ph type="title"/>
          </p:nvPr>
        </p:nvSpPr>
        <p:spPr/>
        <p:txBody>
          <a:bodyPr>
            <a:normAutofit/>
          </a:bodyPr>
          <a:lstStyle/>
          <a:p>
            <a:pPr marL="342900" lvl="0" indent="-342900" algn="ctr">
              <a:spcBef>
                <a:spcPts val="800"/>
              </a:spcBef>
            </a:pPr>
            <a:r>
              <a:rPr lang="ru-RU" sz="2400" dirty="0">
                <a:effectLst/>
                <a:latin typeface="Times New Roman" panose="02020603050405020304" pitchFamily="18" charset="0"/>
                <a:cs typeface="Times New Roman" panose="02020603050405020304" pitchFamily="18" charset="0"/>
              </a:rPr>
              <a:t>Почему поражения электрическим током относятся к самым тяжелым видам травм?</a:t>
            </a:r>
            <a:endParaRPr lang="ru-RU" sz="2400" cap="none" dirty="0">
              <a:solidFill>
                <a:srgbClr val="000000"/>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05489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107505" y="116632"/>
            <a:ext cx="4176463" cy="6624735"/>
          </a:xfrm>
          <a:prstGeom prst="rect">
            <a:avLst/>
          </a:prstGeom>
        </p:spPr>
      </p:pic>
      <p:pic>
        <p:nvPicPr>
          <p:cNvPr id="7" name="Рисунок 6"/>
          <p:cNvPicPr>
            <a:picLocks noChangeAspect="1"/>
          </p:cNvPicPr>
          <p:nvPr/>
        </p:nvPicPr>
        <p:blipFill>
          <a:blip r:embed="rId3"/>
          <a:stretch>
            <a:fillRect/>
          </a:stretch>
        </p:blipFill>
        <p:spPr>
          <a:xfrm>
            <a:off x="4283968" y="116632"/>
            <a:ext cx="4845342" cy="6624735"/>
          </a:xfrm>
          <a:prstGeom prst="rect">
            <a:avLst/>
          </a:prstGeom>
        </p:spPr>
      </p:pic>
    </p:spTree>
    <p:extLst>
      <p:ext uri="{BB962C8B-B14F-4D97-AF65-F5344CB8AC3E}">
        <p14:creationId xmlns:p14="http://schemas.microsoft.com/office/powerpoint/2010/main" val="42141542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1072" y="260648"/>
            <a:ext cx="8352928" cy="1224136"/>
          </a:xfrm>
        </p:spPr>
        <p:txBody>
          <a:bodyPr>
            <a:normAutofit/>
          </a:bodyPr>
          <a:lstStyle/>
          <a:p>
            <a:r>
              <a:rPr lang="ru-RU" dirty="0" smtClean="0"/>
              <a:t>Электробезопасность дома и на</a:t>
            </a:r>
            <a:br>
              <a:rPr lang="ru-RU" dirty="0" smtClean="0"/>
            </a:br>
            <a:r>
              <a:rPr lang="ru-RU" dirty="0" smtClean="0"/>
              <a:t>                    улице</a:t>
            </a:r>
            <a:endParaRPr lang="ru-RU" dirty="0"/>
          </a:p>
        </p:txBody>
      </p:sp>
      <p:pic>
        <p:nvPicPr>
          <p:cNvPr id="8" name="Объект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628800"/>
            <a:ext cx="4041556" cy="4896544"/>
          </a:xfrm>
        </p:spPr>
      </p:pic>
      <p:pic>
        <p:nvPicPr>
          <p:cNvPr id="3" name="Рисунок 2"/>
          <p:cNvPicPr>
            <a:picLocks noChangeAspect="1"/>
          </p:cNvPicPr>
          <p:nvPr/>
        </p:nvPicPr>
        <p:blipFill>
          <a:blip r:embed="rId3"/>
          <a:stretch>
            <a:fillRect/>
          </a:stretch>
        </p:blipFill>
        <p:spPr>
          <a:xfrm>
            <a:off x="4716016" y="1628800"/>
            <a:ext cx="4334721" cy="4896544"/>
          </a:xfrm>
          <a:prstGeom prst="rect">
            <a:avLst/>
          </a:prstGeom>
        </p:spPr>
      </p:pic>
    </p:spTree>
    <p:extLst>
      <p:ext uri="{BB962C8B-B14F-4D97-AF65-F5344CB8AC3E}">
        <p14:creationId xmlns:p14="http://schemas.microsoft.com/office/powerpoint/2010/main" val="5348548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1072" y="260648"/>
            <a:ext cx="8352928" cy="1224136"/>
          </a:xfrm>
        </p:spPr>
        <p:txBody>
          <a:bodyPr>
            <a:normAutofit/>
          </a:bodyPr>
          <a:lstStyle/>
          <a:p>
            <a:r>
              <a:rPr lang="ru-RU" dirty="0" smtClean="0"/>
              <a:t>Электробезопасность дома и на</a:t>
            </a:r>
            <a:br>
              <a:rPr lang="ru-RU" dirty="0" smtClean="0"/>
            </a:br>
            <a:r>
              <a:rPr lang="ru-RU" dirty="0" smtClean="0"/>
              <a:t>                    улице</a:t>
            </a:r>
            <a:endParaRPr lang="ru-RU" dirty="0"/>
          </a:p>
        </p:txBody>
      </p:sp>
      <p:sp>
        <p:nvSpPr>
          <p:cNvPr id="3" name="AutoShape 2" descr="https://s15.stc.all.kpcdn.net/share/i/4/804668/inx960x1356.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Картинки по запросу pitch and put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7" name="Объект 6"/>
          <p:cNvPicPr>
            <a:picLocks noGrp="1" noChangeAspect="1"/>
          </p:cNvPicPr>
          <p:nvPr>
            <p:ph idx="1"/>
          </p:nvPr>
        </p:nvPicPr>
        <p:blipFill>
          <a:blip r:embed="rId2"/>
          <a:stretch>
            <a:fillRect/>
          </a:stretch>
        </p:blipFill>
        <p:spPr>
          <a:xfrm>
            <a:off x="539552" y="1496915"/>
            <a:ext cx="3301405" cy="4525962"/>
          </a:xfrm>
          <a:prstGeom prst="rect">
            <a:avLst/>
          </a:prstGeom>
        </p:spPr>
      </p:pic>
      <p:pic>
        <p:nvPicPr>
          <p:cNvPr id="9" name="Рисунок 8"/>
          <p:cNvPicPr>
            <a:picLocks noChangeAspect="1"/>
          </p:cNvPicPr>
          <p:nvPr/>
        </p:nvPicPr>
        <p:blipFill>
          <a:blip r:embed="rId3"/>
          <a:stretch>
            <a:fillRect/>
          </a:stretch>
        </p:blipFill>
        <p:spPr>
          <a:xfrm>
            <a:off x="4418604" y="1484784"/>
            <a:ext cx="3496859" cy="4538093"/>
          </a:xfrm>
          <a:prstGeom prst="rect">
            <a:avLst/>
          </a:prstGeom>
        </p:spPr>
      </p:pic>
    </p:spTree>
    <p:extLst>
      <p:ext uri="{BB962C8B-B14F-4D97-AF65-F5344CB8AC3E}">
        <p14:creationId xmlns:p14="http://schemas.microsoft.com/office/powerpoint/2010/main" val="41604165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384</TotalTime>
  <Words>1725</Words>
  <Application>Microsoft Office PowerPoint</Application>
  <PresentationFormat>Экран (4:3)</PresentationFormat>
  <Paragraphs>150</Paragraphs>
  <Slides>29</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29</vt:i4>
      </vt:variant>
    </vt:vector>
  </HeadingPairs>
  <TitlesOfParts>
    <vt:vector size="38" baseType="lpstr">
      <vt:lpstr>Arial</vt:lpstr>
      <vt:lpstr>Calibri</vt:lpstr>
      <vt:lpstr>Franklin Gothic Book</vt:lpstr>
      <vt:lpstr>Franklin Gothic Medium</vt:lpstr>
      <vt:lpstr>OpenSans</vt:lpstr>
      <vt:lpstr>Times New Roman</vt:lpstr>
      <vt:lpstr>Wingdings</vt:lpstr>
      <vt:lpstr>Wingdings 2</vt:lpstr>
      <vt:lpstr>Трек</vt:lpstr>
      <vt:lpstr>электробезопасность школьников.</vt:lpstr>
      <vt:lpstr>Презентация PowerPoint</vt:lpstr>
      <vt:lpstr>Презентация PowerPoint</vt:lpstr>
      <vt:lpstr>Презентация PowerPoint</vt:lpstr>
      <vt:lpstr>Как воздействует электрический ток на организм человека?</vt:lpstr>
      <vt:lpstr>Почему поражения электрическим током относятся к самым тяжелым видам травм?</vt:lpstr>
      <vt:lpstr>Презентация PowerPoint</vt:lpstr>
      <vt:lpstr>Электробезопасность дома и на                     улице</vt:lpstr>
      <vt:lpstr>Электробезопасность дома и на                     улице</vt:lpstr>
      <vt:lpstr>Презентация PowerPoint</vt:lpstr>
      <vt:lpstr>Презентация PowerPoint</vt:lpstr>
      <vt:lpstr>Презентация PowerPoint</vt:lpstr>
      <vt:lpstr>Презентация PowerPoint</vt:lpstr>
      <vt:lpstr>Презентация PowerPoint</vt:lpstr>
      <vt:lpstr>Проверь себя. Тест по электробезопасности.</vt:lpstr>
      <vt:lpstr>Презентация PowerPoint</vt:lpstr>
      <vt:lpstr>Презентация PowerPoint</vt:lpstr>
      <vt:lpstr>Презентация PowerPoint</vt:lpstr>
      <vt:lpstr>Презентация PowerPoint</vt:lpstr>
      <vt:lpstr>Презентация PowerPoint</vt:lpstr>
      <vt:lpstr>ВОПРОС №7 ВЫБЕРИТЕ СПЕЦИАЛЬНЫЙ ЗНАК ПРЕДУПРЕЖДАЮЩИЙ ОБ ОПАСНОСТИ ЭЛЕКТРИЧЕСКОГО ТОКА. </vt:lpstr>
      <vt:lpstr>Презентация PowerPoint</vt:lpstr>
      <vt:lpstr>Презентация PowerPoint</vt:lpstr>
      <vt:lpstr>Презентация PowerPoint</vt:lpstr>
      <vt:lpstr>Верный ответ</vt:lpstr>
      <vt:lpstr>Верный ответ</vt:lpstr>
      <vt:lpstr>Подведём итоги теста.</vt:lpstr>
      <vt:lpstr>Памятка по электробезопасности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по электробезопасности школьников.</dc:title>
  <dc:creator>art</dc:creator>
  <cp:lastModifiedBy>Дурягин Алексей Евгеньевич</cp:lastModifiedBy>
  <cp:revision>33</cp:revision>
  <dcterms:created xsi:type="dcterms:W3CDTF">2016-12-01T13:39:35Z</dcterms:created>
  <dcterms:modified xsi:type="dcterms:W3CDTF">2020-01-31T13:47:41Z</dcterms:modified>
</cp:coreProperties>
</file>