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321" r:id="rId2"/>
    <p:sldId id="320" r:id="rId3"/>
    <p:sldId id="324" r:id="rId4"/>
    <p:sldId id="328" r:id="rId5"/>
    <p:sldId id="329" r:id="rId6"/>
    <p:sldId id="331" r:id="rId7"/>
    <p:sldId id="326" r:id="rId8"/>
    <p:sldId id="333" r:id="rId9"/>
    <p:sldId id="327" r:id="rId10"/>
    <p:sldId id="332" r:id="rId11"/>
    <p:sldId id="330" r:id="rId12"/>
    <p:sldId id="268" r:id="rId13"/>
    <p:sldId id="323" r:id="rId14"/>
    <p:sldId id="299" r:id="rId15"/>
    <p:sldId id="271" r:id="rId16"/>
    <p:sldId id="270" r:id="rId17"/>
    <p:sldId id="298" r:id="rId18"/>
    <p:sldId id="267" r:id="rId19"/>
    <p:sldId id="257" r:id="rId20"/>
    <p:sldId id="318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68" r:id="rId36"/>
    <p:sldId id="370" r:id="rId37"/>
    <p:sldId id="348" r:id="rId38"/>
    <p:sldId id="371" r:id="rId39"/>
    <p:sldId id="351" r:id="rId40"/>
    <p:sldId id="352" r:id="rId41"/>
    <p:sldId id="354" r:id="rId42"/>
    <p:sldId id="353" r:id="rId43"/>
    <p:sldId id="355" r:id="rId44"/>
    <p:sldId id="358" r:id="rId45"/>
    <p:sldId id="363" r:id="rId46"/>
    <p:sldId id="360" r:id="rId47"/>
    <p:sldId id="361" r:id="rId48"/>
    <p:sldId id="357" r:id="rId49"/>
    <p:sldId id="366" r:id="rId50"/>
    <p:sldId id="365" r:id="rId51"/>
    <p:sldId id="367" r:id="rId52"/>
    <p:sldId id="364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727"/>
    <a:srgbClr val="5026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09" autoAdjust="0"/>
  </p:normalViewPr>
  <p:slideViewPr>
    <p:cSldViewPr>
      <p:cViewPr varScale="1">
        <p:scale>
          <a:sx n="67" d="100"/>
          <a:sy n="67" d="100"/>
        </p:scale>
        <p:origin x="-61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4E1CA-5291-4362-9B1D-2519EE73C502}" type="datetimeFigureOut">
              <a:rPr lang="ru-RU" smtClean="0"/>
              <a:pPr/>
              <a:t>05.04.2013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92F5D-D497-4692-AFDA-E34B20118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2F79A6-707A-437A-B287-C48D3F5B70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FECB1D-3238-4DCA-8B9E-DD606CC69B47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72BD17-A8D2-4981-AE2A-16715B47F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151A-37E5-4C6B-A395-05475945E5DD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82AFB-8E03-4A8B-A6FE-95DFB64EB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05482-4220-471C-83BA-B29CF97BA967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D6BD1-81F1-45F3-ADB0-1CDDF7E26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2FC7E-57CE-4B9B-AC4A-78F3AD832F7B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F108A-FBAD-4926-BEC7-AF376AC14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1C2B28-DFA7-451B-862F-8789931DD883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6C3002-CC59-4F7B-909E-E596560B8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BEA4E7-D9D3-4A48-BC3F-71FB8D72DEF0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997BDE-057A-4F8E-8298-676AB7123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77D57E-4C03-48EF-AB9A-84254CB07533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0EB490-115C-4B75-AD10-65A7D8DCF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C8E6-C912-421C-8CAF-DE73B8A015BE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EE1A-8999-48C2-B506-1E42A03DE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BAD8A6-1648-4EBC-B7F7-3997DDD419E0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A48C61B-DCDC-4747-AD63-56990022C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69490-3074-44AA-818F-BE4B266F21A5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5CB59-FEB9-4190-8865-B27238A971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31388E-3B76-4A35-90F6-375B7946C97C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B7953A-DE9D-4D28-B250-8F4F554F2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FE64116-1A0E-4D0F-9788-1EAF6AD60789}" type="datetimeFigureOut">
              <a:rPr lang="ru-RU"/>
              <a:pPr>
                <a:defRPr/>
              </a:pPr>
              <a:t>05.04.2013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5ECF62E-1CC0-4943-A46B-320D693C5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0" r:id="rId2"/>
    <p:sldLayoutId id="2147483696" r:id="rId3"/>
    <p:sldLayoutId id="2147483697" r:id="rId4"/>
    <p:sldLayoutId id="2147483698" r:id="rId5"/>
    <p:sldLayoutId id="2147483691" r:id="rId6"/>
    <p:sldLayoutId id="2147483699" r:id="rId7"/>
    <p:sldLayoutId id="2147483692" r:id="rId8"/>
    <p:sldLayoutId id="2147483700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A%D1%80%D1%8B%D0%BC%D1%81%D0%BA%D0%B0%D1%8F_%D0%B2%D0%BE%D0%B9%D0%BD%D0%B0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4500570"/>
            <a:ext cx="591065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HeroicExtremeLeftFacing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Таганрог -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воинской славы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18657"/>
          <a:stretch>
            <a:fillRect/>
          </a:stretch>
        </p:blipFill>
        <p:spPr bwMode="auto">
          <a:xfrm>
            <a:off x="0" y="142875"/>
            <a:ext cx="4672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4500570"/>
            <a:ext cx="591065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HeroicExtremeLeftFacing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Таганрог -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воинской славы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18657"/>
          <a:stretch>
            <a:fillRect/>
          </a:stretch>
        </p:blipFill>
        <p:spPr bwMode="auto">
          <a:xfrm>
            <a:off x="0" y="142875"/>
            <a:ext cx="4672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п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582" t="3125" r="5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1500188" y="3857625"/>
            <a:ext cx="7429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E70727"/>
                </a:solidFill>
                <a:latin typeface="Arial Black" pitchFamily="34" charset="0"/>
              </a:rPr>
              <a:t>Прибытие немецких войск на Таганрогский вокзал, немецкое фото периода оккупации Таганрога (1942г.)</a:t>
            </a:r>
          </a:p>
          <a:p>
            <a:endParaRPr lang="ru-RU" sz="2400" b="1" i="1">
              <a:solidFill>
                <a:srgbClr val="E70727"/>
              </a:solidFill>
              <a:latin typeface="Arial Black" pitchFamily="34" charset="0"/>
            </a:endParaRPr>
          </a:p>
          <a:p>
            <a:r>
              <a:rPr lang="ru-RU" sz="2400" b="1" i="1">
                <a:solidFill>
                  <a:srgbClr val="E70727"/>
                </a:solidFill>
                <a:latin typeface="Arial Black" pitchFamily="34" charset="0"/>
              </a:rPr>
              <a:t>На переднем плане немецкий памятник Германский орёл со свастикой установлен на месте памятника Сталину.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aganrog_Peterstra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832" y="500042"/>
            <a:ext cx="9015168" cy="5929354"/>
          </a:xfrm>
          <a:prstGeom prst="snip2DiagRect">
            <a:avLst>
              <a:gd name="adj1" fmla="val 345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42875"/>
            <a:ext cx="7691437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285750" y="5143500"/>
            <a:ext cx="8858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orbel" pitchFamily="34" charset="0"/>
              </a:rPr>
              <a:t>Таганрог на старых фото.  Спартаковский переулок в период оккупации Таганрога. На заднем плане виден главный вход в городской парк и стоящий перед ним памятник Петру.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/>
          <a:srcRect l="4379" t="5063" r="3268" b="3798"/>
          <a:stretch>
            <a:fillRect/>
          </a:stretch>
        </p:blipFill>
        <p:spPr bwMode="auto">
          <a:xfrm>
            <a:off x="214313" y="214313"/>
            <a:ext cx="8745537" cy="55721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571500" y="5786438"/>
            <a:ext cx="8286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Corbel" pitchFamily="34" charset="0"/>
              </a:rPr>
              <a:t>Немецкая зенитная установка возле памятника Петру Первому в Таганроге 1942 год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6419" r="1900" b="2425"/>
          <a:stretch>
            <a:fillRect/>
          </a:stretch>
        </p:blipFill>
        <p:spPr bwMode="auto">
          <a:xfrm>
            <a:off x="357188" y="142875"/>
            <a:ext cx="8329612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500063" y="5857875"/>
            <a:ext cx="828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Garamond" pitchFamily="18" charset="0"/>
              </a:rPr>
              <a:t>Вид на разрушенную Троицкую церковь, на заднем плане памятник Петру Первому, снимок сделан с маяка, 1942 год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42875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141288" y="6215063"/>
            <a:ext cx="9002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Arial Black" pitchFamily="34" charset="0"/>
              </a:rPr>
              <a:t>Таганрог. Вход в городской парк сентябрь 1943 г.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4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5786438" y="1643063"/>
            <a:ext cx="3000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rbel" pitchFamily="34" charset="0"/>
              </a:rPr>
              <a:t>Рекламный плакат КУКРЫНИКСОВ</a:t>
            </a:r>
          </a:p>
          <a:p>
            <a:endParaRPr lang="ru-RU" sz="2800">
              <a:latin typeface="Corbel" pitchFamily="34" charset="0"/>
            </a:endParaRPr>
          </a:p>
          <a:p>
            <a:r>
              <a:rPr lang="ru-RU" sz="2800">
                <a:latin typeface="Corbel" pitchFamily="34" charset="0"/>
              </a:rPr>
              <a:t> к освобождению Таганрога </a:t>
            </a:r>
          </a:p>
          <a:p>
            <a:r>
              <a:rPr lang="ru-RU" sz="2800">
                <a:latin typeface="Corbel" pitchFamily="34" charset="0"/>
              </a:rPr>
              <a:t>от фашистов   1943 год.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63" y="0"/>
            <a:ext cx="605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 rot="10800000" flipV="1">
            <a:off x="214313" y="5688013"/>
            <a:ext cx="8572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solidFill>
                  <a:srgbClr val="E70727"/>
                </a:solidFill>
                <a:latin typeface="Arial Black" pitchFamily="34" charset="0"/>
              </a:rPr>
              <a:t>Митинг в Таганроге, посвященный освобождению города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8688388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Анатолий Федорович"/>
          <p:cNvPicPr>
            <a:picLocks noChangeAspect="1" noChangeArrowheads="1"/>
          </p:cNvPicPr>
          <p:nvPr/>
        </p:nvPicPr>
        <p:blipFill>
          <a:blip r:embed="rId2" cstate="print"/>
          <a:srcRect r="5244" b="2016"/>
          <a:stretch>
            <a:fillRect/>
          </a:stretch>
        </p:blipFill>
        <p:spPr bwMode="auto">
          <a:xfrm>
            <a:off x="0" y="0"/>
            <a:ext cx="448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100" y="0"/>
            <a:ext cx="466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875" y="0"/>
            <a:ext cx="9501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2875" y="428625"/>
            <a:ext cx="85725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Corbel" pitchFamily="34" charset="0"/>
              </a:rPr>
              <a:t>	</a:t>
            </a:r>
            <a:r>
              <a:rPr lang="ru-RU" sz="3600" b="1">
                <a:latin typeface="Corbel" pitchFamily="34" charset="0"/>
              </a:rPr>
              <a:t>Почти три года Таганрог был оккупирован войсками противника, здесь велись тяжелые кровопролитные бои. </a:t>
            </a:r>
          </a:p>
          <a:p>
            <a:r>
              <a:rPr lang="ru-RU" sz="3600" b="1">
                <a:latin typeface="Corbel" pitchFamily="34" charset="0"/>
              </a:rPr>
              <a:t>	От немецко-фашистских захватчиков погибли около 150 тысяч человек.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88" y="2143125"/>
            <a:ext cx="678656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Таганрог -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воинской славы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226" y="0"/>
            <a:ext cx="46972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29556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195" y="285728"/>
            <a:ext cx="436580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4929188" y="571500"/>
            <a:ext cx="39290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1600" dirty="0">
                <a:latin typeface="Bookman Old Style" pitchFamily="18" charset="0"/>
              </a:rPr>
              <a:t>Верный помощник Василия Ильича </a:t>
            </a:r>
            <a:r>
              <a:rPr lang="ru-RU" sz="1600" dirty="0" err="1">
                <a:latin typeface="Bookman Old Style" pitchFamily="18" charset="0"/>
              </a:rPr>
              <a:t>Афонова</a:t>
            </a:r>
            <a:endParaRPr lang="ru-RU" sz="1600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dirty="0">
                <a:latin typeface="Bookman Old Style" pitchFamily="18" charset="0"/>
              </a:rPr>
              <a:t>С февраля 1943 года – заместитель по руководству городским подпольем. Арестован, после допросов и истязаний расстрелян. </a:t>
            </a:r>
          </a:p>
          <a:p>
            <a:pPr algn="just">
              <a:buFont typeface="Arial" charset="0"/>
              <a:buChar char="•"/>
            </a:pPr>
            <a:r>
              <a:rPr lang="ru-RU" sz="1600" dirty="0">
                <a:latin typeface="Bookman Old Style" pitchFamily="18" charset="0"/>
              </a:rPr>
              <a:t>Награждён орденом Красного знамени (посмертно).</a:t>
            </a:r>
          </a:p>
        </p:txBody>
      </p:sp>
      <p:pic>
        <p:nvPicPr>
          <p:cNvPr id="8195" name="Рисунок 3"/>
          <p:cNvPicPr>
            <a:picLocks noChangeAspect="1" noChangeArrowheads="1"/>
          </p:cNvPicPr>
          <p:nvPr/>
        </p:nvPicPr>
        <p:blipFill>
          <a:blip r:embed="rId2" cstate="print"/>
          <a:srcRect l="41228" t="28392" r="38066" b="42831"/>
          <a:stretch>
            <a:fillRect/>
          </a:stretch>
        </p:blipFill>
        <p:spPr bwMode="auto">
          <a:xfrm>
            <a:off x="428625" y="571500"/>
            <a:ext cx="4286251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5072066" y="2500306"/>
            <a:ext cx="378618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Bookman Old Style" pitchFamily="18" charset="0"/>
              </a:rPr>
              <a:t>В борьбе с оккупантами принимали участие все члены семьи: отец, мать, жена и два брата. Мать Екатерина Фёдоровна </a:t>
            </a:r>
            <a:r>
              <a:rPr lang="ru-RU" sz="1600" dirty="0" err="1">
                <a:latin typeface="Bookman Old Style" pitchFamily="18" charset="0"/>
              </a:rPr>
              <a:t>Афонова</a:t>
            </a:r>
            <a:r>
              <a:rPr lang="ru-RU" sz="1600" dirty="0">
                <a:latin typeface="Bookman Old Style" pitchFamily="18" charset="0"/>
              </a:rPr>
              <a:t> была также расстреляна в 1943 году. Она посмертно награждена Великой Отечественной войны </a:t>
            </a:r>
            <a:r>
              <a:rPr lang="en-US" sz="1600" dirty="0">
                <a:latin typeface="Bookman Old Style" pitchFamily="18" charset="0"/>
              </a:rPr>
              <a:t>I</a:t>
            </a:r>
            <a:r>
              <a:rPr lang="ru-RU" sz="1600" dirty="0">
                <a:latin typeface="Bookman Old Style" pitchFamily="18" charset="0"/>
              </a:rPr>
              <a:t> степени. Остальным членам семьи удалось спастись.</a:t>
            </a:r>
          </a:p>
          <a:p>
            <a:pPr algn="just"/>
            <a:endParaRPr lang="ru-RU" sz="1600" dirty="0">
              <a:latin typeface="Bookman Old Style" pitchFamily="18" charset="0"/>
            </a:endParaRPr>
          </a:p>
          <a:p>
            <a:pPr algn="just"/>
            <a:r>
              <a:rPr lang="ru-RU" sz="1600" dirty="0">
                <a:latin typeface="Bookman Old Style" pitchFamily="18" charset="0"/>
              </a:rPr>
              <a:t>В 1965 году бывшая 9-я Линия Стахановского городка была названа улицей </a:t>
            </a:r>
            <a:r>
              <a:rPr lang="ru-RU" sz="1600" dirty="0" err="1">
                <a:latin typeface="Bookman Old Style" pitchFamily="18" charset="0"/>
              </a:rPr>
              <a:t>Афоновых</a:t>
            </a:r>
            <a:r>
              <a:rPr lang="ru-RU" sz="1600" dirty="0">
                <a:latin typeface="Bookman Old Style" pitchFamily="18" charset="0"/>
              </a:rPr>
              <a:t>. Она проходит от ул. </a:t>
            </a:r>
            <a:r>
              <a:rPr lang="ru-RU" sz="1600" dirty="0" err="1">
                <a:latin typeface="Bookman Old Style" pitchFamily="18" charset="0"/>
              </a:rPr>
              <a:t>Воловая</a:t>
            </a:r>
            <a:r>
              <a:rPr lang="ru-RU" sz="1600" dirty="0">
                <a:latin typeface="Bookman Old Style" pitchFamily="18" charset="0"/>
              </a:rPr>
              <a:t> балка до ул. Морозова.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2"/>
          <p:cNvPicPr>
            <a:picLocks noChangeAspect="1" noChangeArrowheads="1"/>
          </p:cNvPicPr>
          <p:nvPr/>
        </p:nvPicPr>
        <p:blipFill>
          <a:blip r:embed="rId2" cstate="print"/>
          <a:srcRect l="8899" t="27469" r="70657" b="40125"/>
          <a:stretch>
            <a:fillRect/>
          </a:stretch>
        </p:blipFill>
        <p:spPr bwMode="auto">
          <a:xfrm>
            <a:off x="0" y="214290"/>
            <a:ext cx="4517107" cy="652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786314" y="571480"/>
            <a:ext cx="3786185" cy="55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Родился в </a:t>
            </a:r>
            <a:r>
              <a:rPr lang="ru-RU" sz="2000" dirty="0" smtClean="0">
                <a:latin typeface="Bookman Old Style" pitchFamily="18" charset="0"/>
              </a:rPr>
              <a:t>г.Таганроге.</a:t>
            </a:r>
            <a:endParaRPr lang="ru-RU" sz="2000" dirty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Герой Советского </a:t>
            </a:r>
            <a:r>
              <a:rPr lang="ru-RU" sz="2000" dirty="0" smtClean="0">
                <a:latin typeface="Bookman Old Style" pitchFamily="18" charset="0"/>
              </a:rPr>
              <a:t>Союза. </a:t>
            </a:r>
            <a:endParaRPr lang="ru-RU" sz="2000" dirty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Комиссар подпольной организации </a:t>
            </a:r>
            <a:r>
              <a:rPr lang="ru-RU" sz="2000" dirty="0" smtClean="0">
                <a:latin typeface="Bookman Old Style" pitchFamily="18" charset="0"/>
              </a:rPr>
              <a:t>Таганрога.</a:t>
            </a:r>
            <a:endParaRPr lang="ru-RU" sz="2000" dirty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В феврале 1943 года как и многие его товарищи был </a:t>
            </a:r>
            <a:r>
              <a:rPr lang="ru-RU" sz="2000" dirty="0" smtClean="0">
                <a:latin typeface="Bookman Old Style" pitchFamily="18" charset="0"/>
              </a:rPr>
              <a:t>арестован.</a:t>
            </a:r>
            <a:endParaRPr lang="ru-RU" sz="2000" dirty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После жестоких пыток расстрелян в Петрушиной балке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Bookman Old Style" pitchFamily="18" charset="0"/>
              </a:rPr>
              <a:t>С 1948 года в Таганроге есть улица Морозова. </a:t>
            </a:r>
            <a:endParaRPr lang="ru-RU" sz="2000" dirty="0">
              <a:latin typeface="Verdana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8978" t="27367" r="70576" b="40227"/>
          <a:stretch>
            <a:fillRect/>
          </a:stretch>
        </p:blipFill>
        <p:spPr bwMode="auto">
          <a:xfrm>
            <a:off x="285720" y="214290"/>
            <a:ext cx="458740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072066" y="500042"/>
            <a:ext cx="3929061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Герой Советского Союза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Сражался на подступах к Ленинграду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С августа 1942 года в должности командира батальона участвовал в боях на Сталинградском фронте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 1944-1947 гг. учился в Военной академии имени Фрунзе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Участник Парада Победы 24 июня 1945 года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Награждён орденами Ленина, Отечественной войны </a:t>
            </a:r>
            <a:r>
              <a:rPr lang="en-US" dirty="0">
                <a:latin typeface="Bookman Old Style" pitchFamily="18" charset="0"/>
              </a:rPr>
              <a:t>II</a:t>
            </a:r>
            <a:r>
              <a:rPr lang="ru-RU" dirty="0">
                <a:latin typeface="Bookman Old Style" pitchFamily="18" charset="0"/>
              </a:rPr>
              <a:t> степени, Красной Звезды и др. </a:t>
            </a: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В 1986 году ул. Морская бывшего села Михайловка переименована в улицу М.В. Новикова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Буклеты\ф№4-Плотников\Плотников Максим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412274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71472" y="5857892"/>
            <a:ext cx="4071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Плотников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Максим Фёдорович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(1906 – 1943)</a:t>
            </a: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4929190" y="714356"/>
            <a:ext cx="392907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Активный участник Таганрогского </a:t>
            </a:r>
            <a:r>
              <a:rPr lang="ru-RU" dirty="0" smtClean="0">
                <a:latin typeface="Bookman Old Style" pitchFamily="18" charset="0"/>
              </a:rPr>
              <a:t>подполья.</a:t>
            </a:r>
            <a:endParaRPr lang="ru-RU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За отчаянную храбрость и лютую ненависть к оккупантам товарищи прозвали его «неистовый Максим</a:t>
            </a:r>
            <a:r>
              <a:rPr lang="ru-RU" dirty="0" smtClean="0">
                <a:latin typeface="Bookman Old Style" pitchFamily="18" charset="0"/>
              </a:rPr>
              <a:t>».</a:t>
            </a:r>
            <a:endParaRPr lang="ru-RU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Был ответственным за сбор оружия для всей подпольной организации </a:t>
            </a:r>
            <a:r>
              <a:rPr lang="ru-RU" dirty="0" smtClean="0">
                <a:latin typeface="Bookman Old Style" pitchFamily="18" charset="0"/>
              </a:rPr>
              <a:t>города.</a:t>
            </a:r>
            <a:endParaRPr lang="ru-RU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Арестован и расстрелян фашистами в Петрушиной балке в июне 1943 </a:t>
            </a:r>
            <a:r>
              <a:rPr lang="ru-RU" dirty="0" smtClean="0">
                <a:latin typeface="Bookman Old Style" pitchFamily="18" charset="0"/>
              </a:rPr>
              <a:t>года.</a:t>
            </a:r>
            <a:endParaRPr lang="ru-RU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Награждён орденом Красного знамени (посмертно</a:t>
            </a:r>
            <a:r>
              <a:rPr lang="ru-RU" dirty="0" smtClean="0">
                <a:latin typeface="Bookman Old Style" pitchFamily="18" charset="0"/>
              </a:rPr>
              <a:t>).</a:t>
            </a:r>
            <a:endParaRPr lang="ru-RU" dirty="0">
              <a:latin typeface="Bookman Old Style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dirty="0">
                <a:latin typeface="Bookman Old Style" pitchFamily="18" charset="0"/>
              </a:rPr>
              <a:t>В 1965 году бывшая 7-я Линия Стахановского городка была переименована в улицу Плотникова.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2"/>
          <p:cNvPicPr>
            <a:picLocks noChangeAspect="1" noChangeArrowheads="1"/>
          </p:cNvPicPr>
          <p:nvPr/>
        </p:nvPicPr>
        <p:blipFill>
          <a:blip r:embed="rId2" cstate="print"/>
          <a:srcRect l="13028" t="28098" r="70737" b="41872"/>
          <a:stretch>
            <a:fillRect/>
          </a:stretch>
        </p:blipFill>
        <p:spPr bwMode="auto">
          <a:xfrm>
            <a:off x="112472" y="214290"/>
            <a:ext cx="481669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9"/>
          <p:cNvSpPr>
            <a:spLocks noChangeArrowheads="1"/>
          </p:cNvSpPr>
          <p:nvPr/>
        </p:nvSpPr>
        <p:spPr bwMode="auto">
          <a:xfrm>
            <a:off x="5214942" y="714356"/>
            <a:ext cx="364330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400" dirty="0">
                <a:latin typeface="Bookman Old Style" pitchFamily="18" charset="0"/>
              </a:rPr>
              <a:t>Уроженец Таганрога</a:t>
            </a:r>
          </a:p>
          <a:p>
            <a:pPr algn="just">
              <a:buFont typeface="Arial" charset="0"/>
              <a:buChar char="•"/>
            </a:pPr>
            <a:r>
              <a:rPr lang="ru-RU" sz="2400" dirty="0">
                <a:latin typeface="Bookman Old Style" pitchFamily="18" charset="0"/>
              </a:rPr>
              <a:t>Активный участник Таганрогского подполья</a:t>
            </a:r>
          </a:p>
          <a:p>
            <a:pPr algn="just">
              <a:buFont typeface="Arial" charset="0"/>
              <a:buChar char="•"/>
            </a:pPr>
            <a:r>
              <a:rPr lang="ru-RU" sz="2400" dirty="0">
                <a:latin typeface="Bookman Old Style" pitchFamily="18" charset="0"/>
              </a:rPr>
              <a:t>В феврале 1943 года был арестован фашистами, оказал сопротивление, затем застрелился</a:t>
            </a:r>
          </a:p>
          <a:p>
            <a:pPr algn="just">
              <a:buFont typeface="Arial" charset="0"/>
              <a:buChar char="•"/>
            </a:pPr>
            <a:r>
              <a:rPr lang="ru-RU" sz="2400" dirty="0">
                <a:latin typeface="Bookman Old Style" pitchFamily="18" charset="0"/>
              </a:rPr>
              <a:t>Награждён орденом Красного Знамени (посмертно)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2" cstate="print"/>
          <a:srcRect l="35275" t="34979" r="50896" b="40329"/>
          <a:stretch>
            <a:fillRect/>
          </a:stretch>
        </p:blipFill>
        <p:spPr bwMode="auto">
          <a:xfrm>
            <a:off x="1" y="0"/>
            <a:ext cx="335755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0" y="4643446"/>
            <a:ext cx="3357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Турубарова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Валентина Кузьминична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(1911– 1943)</a:t>
            </a:r>
          </a:p>
        </p:txBody>
      </p:sp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2" cstate="print"/>
          <a:srcRect l="35275" t="69215" r="50981" b="7921"/>
          <a:stretch>
            <a:fillRect/>
          </a:stretch>
        </p:blipFill>
        <p:spPr bwMode="auto">
          <a:xfrm>
            <a:off x="5993601" y="0"/>
            <a:ext cx="3150399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6000760" y="4572008"/>
            <a:ext cx="3143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Турубарова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Раиса Кузьминична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(1926 – 1943)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643182"/>
            <a:ext cx="228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Уроженки Таганрога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 Участники Таганрогского подполья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Арестованы в феврале 1943 года, расстреляны в Петрушиной балке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latin typeface="Bookman Old Style" pitchFamily="18" charset="0"/>
              </a:rPr>
              <a:t>Награждёны орденами Красной Звезды (посмертно)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000" dirty="0">
              <a:latin typeface="Bookman Old Style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75040" t="43004" r="10444" b="30761"/>
          <a:stretch>
            <a:fillRect/>
          </a:stretch>
        </p:blipFill>
        <p:spPr bwMode="auto">
          <a:xfrm>
            <a:off x="3786182" y="285728"/>
            <a:ext cx="185737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5214950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Bookman Old Style" pitchFamily="18" charset="0"/>
              </a:rPr>
              <a:t>В 1965 году бывшая 8-я Линия Стахановского городка была переименована в улицу  </a:t>
            </a:r>
            <a:r>
              <a:rPr lang="ru-RU" sz="1600" dirty="0" err="1" smtClean="0">
                <a:latin typeface="Bookman Old Style" pitchFamily="18" charset="0"/>
              </a:rPr>
              <a:t>Турубаровых</a:t>
            </a:r>
            <a:endParaRPr lang="ru-RU" sz="1600" dirty="0" smtClean="0"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Bookman Old Style" pitchFamily="18" charset="0"/>
              </a:rPr>
              <a:t>В Таганроге сохранился дом, где жила семья </a:t>
            </a:r>
            <a:r>
              <a:rPr lang="ru-RU" sz="1600" dirty="0" err="1" smtClean="0">
                <a:latin typeface="Bookman Old Style" pitchFamily="18" charset="0"/>
              </a:rPr>
              <a:t>Турубаровых</a:t>
            </a:r>
            <a:r>
              <a:rPr lang="ru-RU" sz="1600" dirty="0" smtClean="0">
                <a:latin typeface="Bookman Old Style" pitchFamily="18" charset="0"/>
              </a:rPr>
              <a:t> (пер. Итальянский, 107). Открытие мемориальной доски на доме состоялось 25 февраля 1983 года, когда отмечалось 40-летие таганрогского подполья.</a:t>
            </a:r>
            <a:endParaRPr lang="ru-RU" sz="1600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2"/>
          <p:cNvPicPr>
            <a:picLocks noChangeAspect="1" noChangeArrowheads="1"/>
          </p:cNvPicPr>
          <p:nvPr/>
        </p:nvPicPr>
        <p:blipFill>
          <a:blip r:embed="rId2" cstate="print"/>
          <a:srcRect l="8820" t="28807" r="68332" b="37244"/>
          <a:stretch>
            <a:fillRect/>
          </a:stretch>
        </p:blipFill>
        <p:spPr bwMode="auto">
          <a:xfrm>
            <a:off x="357159" y="500042"/>
            <a:ext cx="36433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4572000" y="357166"/>
            <a:ext cx="421484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Bookman Old Style" pitchFamily="18" charset="0"/>
              </a:rPr>
              <a:t>	</a:t>
            </a:r>
            <a:r>
              <a:rPr lang="ru-RU" sz="2000" dirty="0" smtClean="0">
                <a:latin typeface="Bookman Old Style" pitchFamily="18" charset="0"/>
              </a:rPr>
              <a:t>С </a:t>
            </a:r>
            <a:r>
              <a:rPr lang="ru-RU" sz="2000" dirty="0">
                <a:latin typeface="Bookman Old Style" pitchFamily="18" charset="0"/>
              </a:rPr>
              <a:t>1941 по 1943 год главнокомандующий ряда армий. Последней была 44-я армия, воевавшая на участке фронта от Матвеева Кургана до Таганрога и участвовавшая в освобождении нашего города</a:t>
            </a: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	31 </a:t>
            </a:r>
            <a:r>
              <a:rPr lang="ru-RU" sz="2000" dirty="0">
                <a:latin typeface="Bookman Old Style" pitchFamily="18" charset="0"/>
              </a:rPr>
              <a:t>августа 1943 года был участником митинга в честь освобождения Таганрога в парке культуры и отдыха имени М. Горького</a:t>
            </a: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	В </a:t>
            </a:r>
            <a:r>
              <a:rPr lang="ru-RU" sz="2000" dirty="0">
                <a:latin typeface="Bookman Old Style" pitchFamily="18" charset="0"/>
              </a:rPr>
              <a:t>1953 году ул. Садовая в районе бывшего села Михайловка была переименована в улицу </a:t>
            </a:r>
            <a:endParaRPr lang="ru-RU" sz="2000" dirty="0" smtClean="0"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В.А</a:t>
            </a:r>
            <a:r>
              <a:rPr lang="ru-RU" sz="2000" dirty="0">
                <a:latin typeface="Bookman Old Style" pitchFamily="18" charset="0"/>
              </a:rPr>
              <a:t>. Хоменко</a:t>
            </a:r>
          </a:p>
          <a:p>
            <a:pPr algn="just">
              <a:buFont typeface="Arial" charset="0"/>
              <a:buChar char="•"/>
            </a:pPr>
            <a:endParaRPr lang="ru-RU" sz="1600" dirty="0">
              <a:latin typeface="Bookman Old Style" pitchFamily="18" charset="0"/>
            </a:endParaRPr>
          </a:p>
          <a:p>
            <a:pPr algn="just"/>
            <a:endParaRPr lang="ru-RU" sz="1600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вез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5" y="357166"/>
            <a:ext cx="9115356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4500570"/>
            <a:ext cx="591065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HeroicExtremeLeftFacing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Таганрог -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воинской славы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18657"/>
          <a:stretch>
            <a:fillRect/>
          </a:stretch>
        </p:blipFill>
        <p:spPr bwMode="auto">
          <a:xfrm>
            <a:off x="0" y="142875"/>
            <a:ext cx="4672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642918"/>
            <a:ext cx="3743324" cy="578647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 smtClean="0"/>
              <a:t>Герой </a:t>
            </a:r>
            <a:br>
              <a:rPr lang="ru-RU" sz="5400" b="1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Роман Шишкин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NEW 2 cop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3857652" cy="57732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 cop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85728"/>
            <a:ext cx="4051762" cy="5823324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2 cop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0691">
            <a:off x="299324" y="384385"/>
            <a:ext cx="3718419" cy="574805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 cop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175356" cy="628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 cop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4"/>
            <a:ext cx="4131544" cy="5793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mvd_emb1_55.jpg"/>
          <p:cNvPicPr>
            <a:picLocks noChangeAspect="1"/>
          </p:cNvPicPr>
          <p:nvPr/>
        </p:nvPicPr>
        <p:blipFill>
          <a:blip r:embed="rId3" cstate="print"/>
          <a:srcRect b="-13633"/>
          <a:stretch>
            <a:fillRect/>
          </a:stretch>
        </p:blipFill>
        <p:spPr>
          <a:xfrm>
            <a:off x="4786314" y="0"/>
            <a:ext cx="4161158" cy="6513391"/>
          </a:xfrm>
          <a:prstGeom prst="star6">
            <a:avLst>
              <a:gd name="adj" fmla="val 44656"/>
              <a:gd name="hf" fmla="val 115470"/>
            </a:avLst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60007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Эмблема отряда специального Назначения при ГУВД г.Таганрога</a:t>
            </a:r>
            <a:endParaRPr lang="ru-RU" sz="2000" b="1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ищ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64" cy="5143536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мищ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4500570"/>
            <a:ext cx="591065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HeroicExtremeLeftFacing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Таганрог -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rgbClr val="A472F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воинской славы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l="18657"/>
          <a:stretch>
            <a:fillRect/>
          </a:stretch>
        </p:blipFill>
        <p:spPr bwMode="auto">
          <a:xfrm>
            <a:off x="0" y="142875"/>
            <a:ext cx="46720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6314" y="785794"/>
            <a:ext cx="40719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  <a:latin typeface="Bookman Old Style" pitchFamily="18" charset="0"/>
              </a:rPr>
              <a:t>Я     помню!</a:t>
            </a:r>
          </a:p>
          <a:p>
            <a:r>
              <a:rPr lang="ru-RU" sz="4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r>
              <a:rPr lang="ru-RU" sz="4400" i="1" dirty="0" smtClean="0">
                <a:solidFill>
                  <a:srgbClr val="FF0000"/>
                </a:solidFill>
                <a:latin typeface="Bookman Old Style" pitchFamily="18" charset="0"/>
              </a:rPr>
              <a:t>Я     горжусь!</a:t>
            </a:r>
            <a:endParaRPr lang="ru-RU" sz="44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9042012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214810" cy="4674583"/>
          </a:xfrm>
          <a:prstGeom prst="rect">
            <a:avLst/>
          </a:prstGeom>
        </p:spPr>
      </p:pic>
      <p:pic>
        <p:nvPicPr>
          <p:cNvPr id="3" name="Picture 4" descr="19042012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285991"/>
            <a:ext cx="5357818" cy="460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0"/>
            <a:ext cx="8858312" cy="1752600"/>
          </a:xfrm>
        </p:spPr>
        <p:txBody>
          <a:bodyPr/>
          <a:lstStyle/>
          <a:p>
            <a:r>
              <a:rPr lang="ru-RU" dirty="0" smtClean="0"/>
              <a:t>Галина Николаевна тоже активно учавствола в уборке ! Помимо организации процеса , она и сама убирала мусор !</a:t>
            </a:r>
            <a:endParaRPr lang="ru-RU" dirty="0"/>
          </a:p>
        </p:txBody>
      </p:sp>
      <p:pic>
        <p:nvPicPr>
          <p:cNvPr id="4" name="Picture 3" descr="19042012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898" y="0"/>
            <a:ext cx="9396898" cy="6715148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к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6449878" cy="6872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851648" cy="1828800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" descr="19042012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0763" y="0"/>
            <a:ext cx="10054763" cy="68580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ГГМ\м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Documents and Settings\Admin\Рабочий стол\ГГМ\м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7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ГГМ\м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ГГМ\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13" y="0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20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88963" y="0"/>
            <a:ext cx="9732963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DSC020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7188" y="0"/>
            <a:ext cx="9501188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ГГМ\д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4"/>
            <a:ext cx="9144000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ГГМ\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5" y="214290"/>
            <a:ext cx="9126915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ГГМ\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665" y="357166"/>
            <a:ext cx="934166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ГГМ\д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290" y="214290"/>
            <a:ext cx="923429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 ходе </a:t>
            </a:r>
            <a:r>
              <a:rPr lang="ru-RU" b="1" u="sng" dirty="0" smtClean="0">
                <a:hlinkClick r:id="rId2" tooltip="Крымская война"/>
              </a:rPr>
              <a:t>Крымской войны 1853—1856 годов</a:t>
            </a:r>
            <a:r>
              <a:rPr lang="ru-RU" b="1" dirty="0" smtClean="0"/>
              <a:t> англо-французская эскадра вошла в Азовское море, стараясь лишить русскую армию в Крыму тыловых баз.  И.И. </a:t>
            </a:r>
            <a:r>
              <a:rPr lang="ru-RU" b="1" dirty="0" err="1" smtClean="0"/>
              <a:t>Краснов,генерал-лейтенант</a:t>
            </a:r>
            <a:r>
              <a:rPr lang="ru-RU" b="1" dirty="0" smtClean="0"/>
              <a:t>, с донскими полками </a:t>
            </a:r>
            <a:r>
              <a:rPr lang="ru-RU" b="1" dirty="0" err="1" smtClean="0"/>
              <a:t>зашищает</a:t>
            </a:r>
            <a:r>
              <a:rPr lang="ru-RU" b="1" dirty="0" smtClean="0"/>
              <a:t> Таганрог от нападения англо-французской  эскадры,  </a:t>
            </a:r>
            <a:r>
              <a:rPr lang="ru-RU" b="1" dirty="0" err="1" smtClean="0"/>
              <a:t>которая,прекратив</a:t>
            </a:r>
            <a:r>
              <a:rPr lang="ru-RU" b="1" dirty="0" smtClean="0"/>
              <a:t> безуспешные попытки, ушла из Азовского моря.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ГГМ\д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8736"/>
            <a:ext cx="9143999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ГГМ\х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" y="428604"/>
            <a:ext cx="9138693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285750" y="142875"/>
            <a:ext cx="4071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>Я помню!</a:t>
            </a:r>
            <a:endParaRPr lang="ru-RU" sz="4000">
              <a:latin typeface="Corbel" pitchFamily="34" charset="0"/>
            </a:endParaRP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5786438" y="214313"/>
            <a:ext cx="2974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>Я горжусь!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6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50528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71563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AM_1992"/>
          <p:cNvPicPr>
            <a:picLocks noChangeAspect="1" noChangeArrowheads="1"/>
          </p:cNvPicPr>
          <p:nvPr/>
        </p:nvPicPr>
        <p:blipFill>
          <a:blip r:embed="rId6" cstate="print"/>
          <a:srcRect l="3999"/>
          <a:stretch>
            <a:fillRect/>
          </a:stretch>
        </p:blipFill>
        <p:spPr bwMode="auto">
          <a:xfrm>
            <a:off x="0" y="1071563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917"/>
          <a:stretch>
            <a:fillRect/>
          </a:stretch>
        </p:blipFill>
        <p:spPr bwMode="auto">
          <a:xfrm>
            <a:off x="0" y="1071563"/>
            <a:ext cx="91440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50528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13" y="1071563"/>
            <a:ext cx="935831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крас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457844" cy="6879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" y="0"/>
            <a:ext cx="9235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пла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582" y="0"/>
            <a:ext cx="57757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517" y="0"/>
            <a:ext cx="93035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1008</TotalTime>
  <Words>622</Words>
  <Application>Microsoft Office PowerPoint</Application>
  <PresentationFormat>Экран (4:3)</PresentationFormat>
  <Paragraphs>80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Герой    Роман Шишкин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.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</dc:creator>
  <cp:lastModifiedBy>компьютер 1</cp:lastModifiedBy>
  <cp:revision>107</cp:revision>
  <dcterms:created xsi:type="dcterms:W3CDTF">2012-04-23T17:31:40Z</dcterms:created>
  <dcterms:modified xsi:type="dcterms:W3CDTF">2013-04-05T07:11:20Z</dcterms:modified>
</cp:coreProperties>
</file>