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0" r:id="rId7"/>
    <p:sldId id="263" r:id="rId8"/>
    <p:sldId id="262" r:id="rId9"/>
    <p:sldId id="261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interfax.by/files/2009-02/20090220-102343-981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725769"/>
            <a:ext cx="9448800" cy="2472744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/>
            </a:r>
            <a:br>
              <a:rPr lang="ru-RU" sz="3200" dirty="0"/>
            </a:br>
            <a:r>
              <a:rPr lang="ru-RU" sz="3600" b="1" dirty="0" smtClean="0">
                <a:solidFill>
                  <a:srgbClr val="C00000"/>
                </a:solidFill>
              </a:rPr>
              <a:t>«Выявление обучающихся группы суицидального риска </a:t>
            </a:r>
            <a:r>
              <a:rPr lang="ru-RU" sz="3600" b="1" dirty="0">
                <a:solidFill>
                  <a:srgbClr val="C00000"/>
                </a:solidFill>
              </a:rPr>
              <a:t>и находящихся в кризисном состоянии</a:t>
            </a:r>
            <a:r>
              <a:rPr lang="ru-RU" sz="3600" b="1" dirty="0" smtClean="0">
                <a:solidFill>
                  <a:srgbClr val="C00000"/>
                </a:solidFill>
              </a:rPr>
              <a:t>»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40935"/>
            <a:ext cx="9448800" cy="721216"/>
          </a:xfrm>
        </p:spPr>
        <p:txBody>
          <a:bodyPr/>
          <a:lstStyle/>
          <a:p>
            <a:pPr algn="ctr"/>
            <a:r>
              <a:rPr lang="ru-RU" dirty="0" smtClean="0"/>
              <a:t>Семинар </a:t>
            </a:r>
            <a:r>
              <a:rPr lang="ru-RU" dirty="0"/>
              <a:t>для педагогов </a:t>
            </a:r>
            <a:r>
              <a:rPr lang="ru-RU" dirty="0" smtClean="0"/>
              <a:t>образовательной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8344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75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СПАСИБО ЗА ВНИМАНИЕ!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17" name="Picture 1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7" y="2193924"/>
            <a:ext cx="3088124" cy="402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208" y="2301079"/>
            <a:ext cx="3182692" cy="3917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" name="imgb" descr="4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807" y="2221549"/>
            <a:ext cx="3631843" cy="3889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89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Из анализа суицидов и суицидальных попыток в Ростовской области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в 2017 году </a:t>
            </a:r>
            <a:r>
              <a:rPr lang="ru-RU" dirty="0" smtClean="0"/>
              <a:t> </a:t>
            </a:r>
            <a:r>
              <a:rPr lang="ru-RU" dirty="0"/>
              <a:t>совершено 20 суицидов детей и подростков и 24 суицидальных попытки; в 2018 году: 15 суицидов и 35 суицидальных попыток;</a:t>
            </a:r>
          </a:p>
          <a:p>
            <a:pPr lvl="0"/>
            <a:r>
              <a:rPr lang="ru-RU" dirty="0"/>
              <a:t>мальчики чаще совершают суицид (60% от общего числа суицидов детей и подростков), чем девочки (40%); девочки чаще совершают суицидальные попытки (70%), чем мальчики (30%);</a:t>
            </a:r>
          </a:p>
          <a:p>
            <a:pPr lvl="0"/>
            <a:r>
              <a:rPr lang="ru-RU" dirty="0"/>
              <a:t>самый «опасный» возраст - 13,15,17 </a:t>
            </a:r>
            <a:r>
              <a:rPr lang="ru-RU" dirty="0" smtClean="0"/>
              <a:t>лет;</a:t>
            </a:r>
            <a:endParaRPr lang="ru-RU" dirty="0"/>
          </a:p>
          <a:p>
            <a:pPr lvl="0"/>
            <a:r>
              <a:rPr lang="ru-RU" dirty="0"/>
              <a:t>наибольшее количество несчастных случаев с несовершеннолетними в 2018 году произошло  зимой (наиболее депрессивное время года);</a:t>
            </a:r>
          </a:p>
          <a:p>
            <a:pPr lvl="0"/>
            <a:r>
              <a:rPr lang="ru-RU" dirty="0"/>
              <a:t>причинами в 42-48% случаев явились нарушения детско-родительских взаимоотношений; далее следует: расставание с близким человеком, депрессивные состояния, неустановленные причины.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142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1"/>
                </a:solidFill>
              </a:rPr>
              <a:t>Причины суицида детей и подростков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ru-RU" sz="2000" b="1" dirty="0" err="1">
                <a:solidFill>
                  <a:srgbClr val="000000"/>
                </a:solidFill>
              </a:rPr>
              <a:t>Семейное</a:t>
            </a:r>
            <a:r>
              <a:rPr lang="en-GB" altLang="ru-RU" sz="2000" b="1" dirty="0">
                <a:solidFill>
                  <a:srgbClr val="000000"/>
                </a:solidFill>
              </a:rPr>
              <a:t>  </a:t>
            </a:r>
            <a:r>
              <a:rPr lang="en-GB" altLang="ru-RU" sz="2000" b="1" dirty="0" err="1">
                <a:solidFill>
                  <a:srgbClr val="000000"/>
                </a:solidFill>
              </a:rPr>
              <a:t>неблагополучие</a:t>
            </a:r>
            <a:r>
              <a:rPr lang="en-GB" altLang="ru-RU" sz="2000" b="1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если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оно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действует</a:t>
            </a:r>
            <a:r>
              <a:rPr lang="en-GB" altLang="ru-RU" sz="2000" dirty="0">
                <a:solidFill>
                  <a:srgbClr val="000000"/>
                </a:solidFill>
              </a:rPr>
              <a:t> в </a:t>
            </a:r>
            <a:r>
              <a:rPr lang="en-GB" altLang="ru-RU" sz="2000" dirty="0" err="1">
                <a:solidFill>
                  <a:srgbClr val="000000"/>
                </a:solidFill>
              </a:rPr>
              <a:t>ярко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выраженной</a:t>
            </a:r>
            <a:r>
              <a:rPr lang="en-GB" altLang="ru-RU" sz="2000" dirty="0">
                <a:solidFill>
                  <a:srgbClr val="000000"/>
                </a:solidFill>
              </a:rPr>
              <a:t> и </a:t>
            </a:r>
            <a:r>
              <a:rPr lang="en-GB" altLang="ru-RU" sz="2000" dirty="0" err="1">
                <a:solidFill>
                  <a:srgbClr val="000000"/>
                </a:solidFill>
              </a:rPr>
              <a:t>пролонгированной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форме</a:t>
            </a:r>
            <a:r>
              <a:rPr lang="en-GB" altLang="ru-RU" sz="2000" dirty="0">
                <a:solidFill>
                  <a:srgbClr val="000000"/>
                </a:solidFill>
              </a:rPr>
              <a:t>. </a:t>
            </a:r>
            <a:r>
              <a:rPr lang="en-GB" altLang="ru-RU" sz="2000" dirty="0" err="1">
                <a:solidFill>
                  <a:srgbClr val="000000"/>
                </a:solidFill>
              </a:rPr>
              <a:t>Например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алкоголизация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родителей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невыполнение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или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искажение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воспитательной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функции</a:t>
            </a:r>
            <a:r>
              <a:rPr lang="en-GB" altLang="ru-RU" sz="2000" dirty="0">
                <a:solidFill>
                  <a:srgbClr val="000000"/>
                </a:solidFill>
              </a:rPr>
              <a:t> в </a:t>
            </a:r>
            <a:r>
              <a:rPr lang="en-GB" altLang="ru-RU" sz="2000" dirty="0" err="1">
                <a:solidFill>
                  <a:srgbClr val="000000"/>
                </a:solidFill>
              </a:rPr>
              <a:t>семье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отца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нарушение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отношений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вследствие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психиатрического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заболевания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родителя</a:t>
            </a:r>
            <a:r>
              <a:rPr lang="en-GB" altLang="ru-RU" sz="2000" dirty="0">
                <a:solidFill>
                  <a:srgbClr val="000000"/>
                </a:solidFill>
              </a:rPr>
              <a:t> и </a:t>
            </a:r>
            <a:r>
              <a:rPr lang="en-GB" altLang="ru-RU" sz="2000" dirty="0" err="1">
                <a:solidFill>
                  <a:srgbClr val="000000"/>
                </a:solidFill>
              </a:rPr>
              <a:t>т.п</a:t>
            </a:r>
            <a:r>
              <a:rPr lang="en-GB" altLang="ru-RU" sz="2000" dirty="0">
                <a:solidFill>
                  <a:srgbClr val="000000"/>
                </a:solidFill>
              </a:rPr>
              <a:t>.</a:t>
            </a:r>
          </a:p>
          <a:p>
            <a:r>
              <a:rPr lang="en-GB" altLang="ru-RU" sz="2000" b="1" dirty="0" err="1">
                <a:solidFill>
                  <a:srgbClr val="000000"/>
                </a:solidFill>
              </a:rPr>
              <a:t>Травматические</a:t>
            </a:r>
            <a:r>
              <a:rPr lang="en-GB" altLang="ru-RU" sz="2000" b="1" dirty="0">
                <a:solidFill>
                  <a:srgbClr val="000000"/>
                </a:solidFill>
              </a:rPr>
              <a:t> </a:t>
            </a:r>
            <a:r>
              <a:rPr lang="en-GB" altLang="ru-RU" sz="2000" b="1" dirty="0" err="1">
                <a:solidFill>
                  <a:srgbClr val="000000"/>
                </a:solidFill>
              </a:rPr>
              <a:t>факторы</a:t>
            </a:r>
            <a:r>
              <a:rPr lang="en-GB" altLang="ru-RU" sz="2000" dirty="0">
                <a:solidFill>
                  <a:srgbClr val="000000"/>
                </a:solidFill>
              </a:rPr>
              <a:t> - </a:t>
            </a:r>
            <a:r>
              <a:rPr lang="en-GB" altLang="ru-RU" sz="2000" dirty="0" err="1">
                <a:solidFill>
                  <a:srgbClr val="000000"/>
                </a:solidFill>
              </a:rPr>
              <a:t>это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экстраординарные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события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которые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вызывают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сильное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психологическое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напряжение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приводящее</a:t>
            </a:r>
            <a:r>
              <a:rPr lang="en-GB" altLang="ru-RU" sz="2000" dirty="0">
                <a:solidFill>
                  <a:srgbClr val="000000"/>
                </a:solidFill>
              </a:rPr>
              <a:t> к </a:t>
            </a:r>
            <a:r>
              <a:rPr lang="en-GB" altLang="ru-RU" sz="2000" dirty="0" err="1">
                <a:solidFill>
                  <a:srgbClr val="000000"/>
                </a:solidFill>
              </a:rPr>
              <a:t>дезадаптации</a:t>
            </a:r>
            <a:r>
              <a:rPr lang="en-GB" altLang="ru-RU" sz="2000" dirty="0">
                <a:solidFill>
                  <a:srgbClr val="000000"/>
                </a:solidFill>
              </a:rPr>
              <a:t>. </a:t>
            </a:r>
            <a:r>
              <a:rPr lang="en-GB" altLang="ru-RU" sz="2000" dirty="0" err="1">
                <a:solidFill>
                  <a:srgbClr val="000000"/>
                </a:solidFill>
              </a:rPr>
              <a:t>Например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ранняя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незапланированная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беременность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подростков</a:t>
            </a:r>
            <a:r>
              <a:rPr lang="en-GB" altLang="ru-RU" sz="2000" dirty="0">
                <a:solidFill>
                  <a:srgbClr val="000000"/>
                </a:solidFill>
              </a:rPr>
              <a:t> в </a:t>
            </a:r>
            <a:r>
              <a:rPr lang="en-GB" altLang="ru-RU" sz="2000" dirty="0" err="1">
                <a:solidFill>
                  <a:srgbClr val="000000"/>
                </a:solidFill>
              </a:rPr>
              <a:t>ситуации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отсутствия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психологической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поддержки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со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стороны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родителей</a:t>
            </a:r>
            <a:r>
              <a:rPr lang="en-GB" altLang="ru-RU" sz="2000" dirty="0">
                <a:solidFill>
                  <a:srgbClr val="000000"/>
                </a:solidFill>
              </a:rPr>
              <a:t> и </a:t>
            </a:r>
            <a:r>
              <a:rPr lang="en-GB" altLang="ru-RU" sz="2000" dirty="0" err="1">
                <a:solidFill>
                  <a:srgbClr val="000000"/>
                </a:solidFill>
              </a:rPr>
              <a:t>т.п</a:t>
            </a:r>
            <a:r>
              <a:rPr lang="en-GB" altLang="ru-RU" sz="2000" dirty="0">
                <a:solidFill>
                  <a:srgbClr val="000000"/>
                </a:solidFill>
              </a:rPr>
              <a:t>.</a:t>
            </a:r>
          </a:p>
          <a:p>
            <a:r>
              <a:rPr lang="en-GB" altLang="ru-RU" sz="2000" b="1" dirty="0" err="1">
                <a:solidFill>
                  <a:srgbClr val="000000"/>
                </a:solidFill>
              </a:rPr>
              <a:t>Психопатологические</a:t>
            </a:r>
            <a:r>
              <a:rPr lang="en-GB" altLang="ru-RU" sz="2000" b="1" dirty="0">
                <a:solidFill>
                  <a:srgbClr val="000000"/>
                </a:solidFill>
              </a:rPr>
              <a:t> </a:t>
            </a:r>
            <a:r>
              <a:rPr lang="en-GB" altLang="ru-RU" sz="2000" b="1" dirty="0" err="1">
                <a:solidFill>
                  <a:srgbClr val="000000"/>
                </a:solidFill>
              </a:rPr>
              <a:t>факторы</a:t>
            </a:r>
            <a:r>
              <a:rPr lang="en-GB" altLang="ru-RU" sz="2000" dirty="0">
                <a:solidFill>
                  <a:srgbClr val="000000"/>
                </a:solidFill>
              </a:rPr>
              <a:t> - </a:t>
            </a:r>
            <a:r>
              <a:rPr lang="en-GB" altLang="ru-RU" sz="2000" dirty="0" err="1">
                <a:solidFill>
                  <a:srgbClr val="000000"/>
                </a:solidFill>
              </a:rPr>
              <a:t>когда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развитие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суицидальности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обусловлено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различными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психотическими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проявлениями</a:t>
            </a:r>
            <a:r>
              <a:rPr lang="en-GB" altLang="ru-RU" sz="2000" dirty="0">
                <a:solidFill>
                  <a:srgbClr val="000000"/>
                </a:solidFill>
              </a:rPr>
              <a:t> (</a:t>
            </a:r>
            <a:r>
              <a:rPr lang="en-GB" altLang="ru-RU" sz="2000" dirty="0" err="1">
                <a:solidFill>
                  <a:srgbClr val="000000"/>
                </a:solidFill>
              </a:rPr>
              <a:t>бред</a:t>
            </a:r>
            <a:r>
              <a:rPr lang="en-GB" altLang="ru-RU" sz="2000" dirty="0">
                <a:solidFill>
                  <a:srgbClr val="000000"/>
                </a:solidFill>
              </a:rPr>
              <a:t>, </a:t>
            </a:r>
            <a:r>
              <a:rPr lang="en-GB" altLang="ru-RU" sz="2000" dirty="0" err="1">
                <a:solidFill>
                  <a:srgbClr val="000000"/>
                </a:solidFill>
              </a:rPr>
              <a:t>галлюцинации</a:t>
            </a:r>
            <a:r>
              <a:rPr lang="en-GB" altLang="ru-RU" sz="2000" dirty="0">
                <a:solidFill>
                  <a:srgbClr val="000000"/>
                </a:solidFill>
              </a:rPr>
              <a:t>) </a:t>
            </a:r>
            <a:r>
              <a:rPr lang="en-GB" altLang="ru-RU" sz="2000" dirty="0" err="1">
                <a:solidFill>
                  <a:srgbClr val="000000"/>
                </a:solidFill>
              </a:rPr>
              <a:t>или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резкой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декомпенсацией</a:t>
            </a:r>
            <a:r>
              <a:rPr lang="en-GB" altLang="ru-RU" sz="2000" dirty="0">
                <a:solidFill>
                  <a:srgbClr val="000000"/>
                </a:solidFill>
              </a:rPr>
              <a:t> </a:t>
            </a:r>
            <a:r>
              <a:rPr lang="en-GB" altLang="ru-RU" sz="2000" dirty="0" err="1">
                <a:solidFill>
                  <a:srgbClr val="000000"/>
                </a:solidFill>
              </a:rPr>
              <a:t>психопатии</a:t>
            </a:r>
            <a:r>
              <a:rPr lang="en-GB" altLang="ru-RU" sz="2000" dirty="0">
                <a:solidFill>
                  <a:srgbClr val="000000"/>
                </a:solidFill>
              </a:rPr>
              <a:t> и </a:t>
            </a:r>
            <a:r>
              <a:rPr lang="en-GB" altLang="ru-RU" sz="2000" dirty="0" err="1">
                <a:solidFill>
                  <a:srgbClr val="000000"/>
                </a:solidFill>
              </a:rPr>
              <a:t>т.п</a:t>
            </a:r>
            <a:r>
              <a:rPr lang="en-GB" altLang="ru-RU" sz="2000" dirty="0">
                <a:solidFill>
                  <a:srgbClr val="000000"/>
                </a:solidFill>
              </a:rPr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99420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Какие дети/подростки чаще подвержены суициду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244698" y="2057401"/>
            <a:ext cx="3734874" cy="4575219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endParaRPr lang="ru-RU" altLang="ru-RU" sz="1400" b="1" i="1" dirty="0" smtClean="0">
              <a:solidFill>
                <a:srgbClr val="333399"/>
              </a:solidFill>
            </a:endParaRPr>
          </a:p>
          <a:p>
            <a:pPr>
              <a:lnSpc>
                <a:spcPct val="100000"/>
              </a:lnSpc>
            </a:pPr>
            <a:r>
              <a:rPr lang="en-GB" altLang="ru-RU" sz="1400" b="1" i="1" dirty="0" err="1" smtClean="0">
                <a:solidFill>
                  <a:srgbClr val="333399"/>
                </a:solidFill>
              </a:rPr>
              <a:t>Внешний</a:t>
            </a:r>
            <a:r>
              <a:rPr lang="en-GB" altLang="ru-RU" sz="1400" b="1" i="1" dirty="0" smtClean="0">
                <a:solidFill>
                  <a:srgbClr val="333399"/>
                </a:solidFill>
              </a:rPr>
              <a:t> </a:t>
            </a:r>
            <a:r>
              <a:rPr lang="en-GB" altLang="ru-RU" sz="1400" b="1" i="1" dirty="0" err="1">
                <a:solidFill>
                  <a:srgbClr val="333399"/>
                </a:solidFill>
              </a:rPr>
              <a:t>вид</a:t>
            </a:r>
            <a:r>
              <a:rPr lang="en-GB" altLang="ru-RU" sz="1400" b="1" i="1" dirty="0">
                <a:solidFill>
                  <a:srgbClr val="333399"/>
                </a:solidFill>
              </a:rPr>
              <a:t> и </a:t>
            </a:r>
            <a:r>
              <a:rPr lang="en-GB" altLang="ru-RU" sz="1400" b="1" i="1" dirty="0" err="1">
                <a:solidFill>
                  <a:srgbClr val="333399"/>
                </a:solidFill>
              </a:rPr>
              <a:t>поведение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Тоскливое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выражение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лица</a:t>
            </a:r>
            <a:r>
              <a:rPr lang="en-GB" altLang="ru-RU" sz="1400" dirty="0">
                <a:solidFill>
                  <a:srgbClr val="000000"/>
                </a:solidFill>
              </a:rPr>
              <a:t> (</a:t>
            </a:r>
            <a:r>
              <a:rPr lang="en-GB" altLang="ru-RU" sz="1400" dirty="0" err="1">
                <a:solidFill>
                  <a:srgbClr val="000000"/>
                </a:solidFill>
              </a:rPr>
              <a:t>скорбная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мимика</a:t>
            </a:r>
            <a:r>
              <a:rPr lang="en-GB" altLang="ru-RU" sz="1400" dirty="0">
                <a:solidFill>
                  <a:srgbClr val="000000"/>
                </a:solidFill>
              </a:rPr>
              <a:t>)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Гипомимия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Амимия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Тихий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монотонный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голос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Замедленная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речь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Краткость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ответов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Отсутствие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ответов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Ускоренная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экспрессивная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речь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Патетические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интонации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Причитания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Склонность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нытью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Общая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двигательная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заторможенность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бездеятельность</a:t>
            </a:r>
            <a:r>
              <a:rPr lang="en-GB" altLang="ru-RU" sz="1400" dirty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Двигательное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возбуждение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endParaRPr lang="en-GB" altLang="ru-RU" dirty="0">
              <a:solidFill>
                <a:srgbClr val="000000"/>
              </a:solidFill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3979572" y="2194560"/>
            <a:ext cx="4224270" cy="4347908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endParaRPr lang="ru-RU" altLang="ru-RU" sz="1400" b="1" i="1" dirty="0" smtClean="0">
              <a:solidFill>
                <a:srgbClr val="333399"/>
              </a:solidFill>
            </a:endParaRPr>
          </a:p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ru-RU" altLang="ru-RU" sz="1400" b="1" i="1" dirty="0" smtClean="0">
                <a:solidFill>
                  <a:srgbClr val="333399"/>
                </a:solidFill>
              </a:rPr>
              <a:t>Имеющие э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моциональные</a:t>
            </a:r>
            <a:r>
              <a:rPr lang="en-GB" altLang="ru-RU" sz="1400" b="1" i="1" dirty="0" smtClean="0">
                <a:solidFill>
                  <a:srgbClr val="333399"/>
                </a:solidFill>
              </a:rPr>
              <a:t> 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нарушения</a:t>
            </a:r>
            <a:r>
              <a:rPr lang="ru-RU" altLang="ru-RU" sz="1400" b="1" i="1" dirty="0" smtClean="0">
                <a:solidFill>
                  <a:srgbClr val="333399"/>
                </a:solidFill>
              </a:rPr>
              <a:t>:</a:t>
            </a:r>
          </a:p>
          <a:p>
            <a:pPr marL="285750" indent="-285750"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  <a:buFont typeface="Arial" panose="020B0604020202020204" pitchFamily="34" charset="0"/>
              <a:buChar char="•"/>
            </a:pPr>
            <a:r>
              <a:rPr lang="en-GB" altLang="ru-RU" sz="1400" dirty="0" err="1" smtClean="0">
                <a:solidFill>
                  <a:srgbClr val="000000"/>
                </a:solidFill>
              </a:rPr>
              <a:t>Скука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грусть</a:t>
            </a:r>
            <a:r>
              <a:rPr lang="en-GB" altLang="ru-RU" sz="1400" dirty="0">
                <a:solidFill>
                  <a:srgbClr val="000000"/>
                </a:solidFill>
              </a:rPr>
              <a:t>,  </a:t>
            </a:r>
            <a:r>
              <a:rPr lang="en-GB" altLang="ru-RU" sz="1400" dirty="0" err="1">
                <a:solidFill>
                  <a:srgbClr val="000000"/>
                </a:solidFill>
              </a:rPr>
              <a:t>угнетенность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Мрачная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угрюмость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Раздражительность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Ворчливость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Неприязненное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враждебное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отношение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окружающим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Чувство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ненависти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благополучию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окружающих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Чувство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физического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недовольства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Безразличное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отношение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себе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окружающим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Тоска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как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постоянный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фон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настроения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750"/>
              </a:spcBef>
              <a:buClr>
                <a:srgbClr val="333399"/>
              </a:buClr>
            </a:pPr>
            <a:endParaRPr lang="en-GB" altLang="ru-RU" sz="1600" dirty="0">
              <a:solidFill>
                <a:srgbClr val="333399"/>
              </a:solidFill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8049296" y="2194560"/>
            <a:ext cx="3898006" cy="4347908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ru-RU" altLang="ru-RU" sz="1400" b="1" i="1" dirty="0" smtClean="0">
                <a:solidFill>
                  <a:srgbClr val="333399"/>
                </a:solidFill>
              </a:rPr>
              <a:t>Имеющие п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сихические</a:t>
            </a:r>
            <a:r>
              <a:rPr lang="en-GB" altLang="ru-RU" sz="1400" b="1" i="1" dirty="0" smtClean="0">
                <a:solidFill>
                  <a:srgbClr val="333399"/>
                </a:solidFill>
              </a:rPr>
              <a:t> 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заболевани</a:t>
            </a:r>
            <a:r>
              <a:rPr lang="ru-RU" altLang="ru-RU" sz="1400" b="1" i="1" dirty="0" smtClean="0">
                <a:solidFill>
                  <a:srgbClr val="333399"/>
                </a:solidFill>
              </a:rPr>
              <a:t>я: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 smtClean="0">
                <a:solidFill>
                  <a:srgbClr val="000000"/>
                </a:solidFill>
              </a:rPr>
              <a:t>Депрессия</a:t>
            </a:r>
            <a:r>
              <a:rPr lang="en-GB" altLang="ru-RU" sz="1400" dirty="0" smtClean="0">
                <a:solidFill>
                  <a:srgbClr val="000000"/>
                </a:solidFill>
              </a:rPr>
              <a:t> </a:t>
            </a: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Неврозы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характеризующиеся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беспричинным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страхом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внутренним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напряжением</a:t>
            </a:r>
            <a:r>
              <a:rPr lang="en-GB" altLang="ru-RU" sz="1400" dirty="0">
                <a:solidFill>
                  <a:srgbClr val="000000"/>
                </a:solidFill>
              </a:rPr>
              <a:t> и </a:t>
            </a:r>
            <a:r>
              <a:rPr lang="en-GB" altLang="ru-RU" sz="1400" dirty="0" err="1">
                <a:solidFill>
                  <a:srgbClr val="000000"/>
                </a:solidFill>
              </a:rPr>
              <a:t>тревогой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Маниакально-депрессивный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психоз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Шизофрения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en-GB" altLang="ru-RU" sz="1400" i="1" dirty="0" smtClean="0">
                <a:solidFill>
                  <a:srgbClr val="000000"/>
                </a:solidFill>
              </a:rPr>
              <a:t> </a:t>
            </a:r>
            <a:endParaRPr lang="en-GB" altLang="ru-RU" sz="14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114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Какие дети/подростки чаще подвержены суициду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685800" y="2194560"/>
            <a:ext cx="3667259" cy="4553970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ru-RU" altLang="ru-RU" sz="1400" b="1" i="1" dirty="0" smtClean="0">
                <a:solidFill>
                  <a:srgbClr val="333399"/>
                </a:solidFill>
              </a:rPr>
              <a:t>Имеющие в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егетативные</a:t>
            </a:r>
            <a:r>
              <a:rPr lang="en-GB" altLang="ru-RU" sz="1400" b="1" i="1" dirty="0" smtClean="0">
                <a:solidFill>
                  <a:srgbClr val="333399"/>
                </a:solidFill>
              </a:rPr>
              <a:t> 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нарушения</a:t>
            </a:r>
            <a:r>
              <a:rPr lang="ru-RU" altLang="ru-RU" sz="1400" b="1" i="1" dirty="0">
                <a:solidFill>
                  <a:srgbClr val="333399"/>
                </a:solidFill>
              </a:rPr>
              <a:t>:</a:t>
            </a:r>
            <a:r>
              <a:rPr lang="en-GB" altLang="ru-RU" sz="1400" i="1" dirty="0" smtClean="0">
                <a:solidFill>
                  <a:srgbClr val="333399"/>
                </a:solidFill>
              </a:rPr>
              <a:t> </a:t>
            </a:r>
            <a:endParaRPr lang="ru-RU" altLang="ru-RU" sz="1400" i="1" dirty="0" smtClean="0">
              <a:solidFill>
                <a:srgbClr val="333399"/>
              </a:solidFill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Слезливость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Расширение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зрачков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Сухость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во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рту</a:t>
            </a:r>
            <a:r>
              <a:rPr lang="en-GB" altLang="ru-RU" sz="1400" dirty="0">
                <a:solidFill>
                  <a:srgbClr val="000000"/>
                </a:solidFill>
              </a:rPr>
              <a:t> (“</a:t>
            </a:r>
            <a:r>
              <a:rPr lang="en-GB" altLang="ru-RU" sz="1400" dirty="0" err="1">
                <a:solidFill>
                  <a:srgbClr val="000000"/>
                </a:solidFill>
              </a:rPr>
              <a:t>симптомы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сухого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языка</a:t>
            </a:r>
            <a:r>
              <a:rPr lang="en-GB" altLang="ru-RU" sz="1400" dirty="0">
                <a:solidFill>
                  <a:srgbClr val="000000"/>
                </a:solidFill>
              </a:rPr>
              <a:t>”)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Тахикардия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Повышенное</a:t>
            </a:r>
            <a:r>
              <a:rPr lang="en-GB" altLang="ru-RU" sz="1400" dirty="0">
                <a:solidFill>
                  <a:srgbClr val="000000"/>
                </a:solidFill>
              </a:rPr>
              <a:t> АД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Ощущение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стесненного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дыхания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нехватки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воздуха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Ощущение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комка</a:t>
            </a:r>
            <a:r>
              <a:rPr lang="en-GB" altLang="ru-RU" sz="1400" dirty="0">
                <a:solidFill>
                  <a:srgbClr val="000000"/>
                </a:solidFill>
              </a:rPr>
              <a:t> в </a:t>
            </a:r>
            <a:r>
              <a:rPr lang="en-GB" altLang="ru-RU" sz="1400" dirty="0" err="1">
                <a:solidFill>
                  <a:srgbClr val="000000"/>
                </a:solidFill>
              </a:rPr>
              <a:t>горле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Головные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боли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Бессонница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Повышенная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сонливость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Нарушение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ритма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сна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GB" altLang="ru-RU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endParaRPr lang="en-GB" altLang="ru-RU" i="1" dirty="0">
              <a:solidFill>
                <a:srgbClr val="333399"/>
              </a:solidFill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353060" y="2194560"/>
            <a:ext cx="3799268" cy="4663440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en-GB" altLang="ru-RU" sz="1400" b="1" i="1" dirty="0" err="1">
                <a:solidFill>
                  <a:srgbClr val="333399"/>
                </a:solidFill>
              </a:rPr>
              <a:t>Взаимодействие</a:t>
            </a:r>
            <a:r>
              <a:rPr lang="en-GB" altLang="ru-RU" sz="1400" b="1" i="1" dirty="0">
                <a:solidFill>
                  <a:srgbClr val="333399"/>
                </a:solidFill>
              </a:rPr>
              <a:t> с </a:t>
            </a:r>
          </a:p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ru-RU" altLang="ru-RU" sz="1400" b="1" i="1" dirty="0">
                <a:solidFill>
                  <a:srgbClr val="333399"/>
                </a:solidFill>
              </a:rPr>
              <a:t>о</a:t>
            </a:r>
            <a:r>
              <a:rPr lang="en-GB" altLang="ru-RU" sz="1400" b="1" i="1" dirty="0" err="1" smtClean="0">
                <a:solidFill>
                  <a:srgbClr val="333399"/>
                </a:solidFill>
              </a:rPr>
              <a:t>кружающим</a:t>
            </a:r>
            <a:endParaRPr lang="ru-RU" altLang="ru-RU" sz="1400" b="1" i="1" dirty="0" smtClean="0">
              <a:solidFill>
                <a:srgbClr val="333399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Нелюдимость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избегание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контактов</a:t>
            </a:r>
            <a:r>
              <a:rPr lang="en-GB" altLang="ru-RU" sz="1400" dirty="0">
                <a:solidFill>
                  <a:srgbClr val="000000"/>
                </a:solidFill>
              </a:rPr>
              <a:t> с </a:t>
            </a:r>
            <a:r>
              <a:rPr lang="en-GB" altLang="ru-RU" sz="1400" dirty="0" err="1">
                <a:solidFill>
                  <a:srgbClr val="000000"/>
                </a:solidFill>
              </a:rPr>
              <a:t>окружающими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Стремление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контакту</a:t>
            </a:r>
            <a:r>
              <a:rPr lang="en-GB" altLang="ru-RU" sz="1400" dirty="0">
                <a:solidFill>
                  <a:srgbClr val="000000"/>
                </a:solidFill>
              </a:rPr>
              <a:t> с </a:t>
            </a:r>
            <a:r>
              <a:rPr lang="en-GB" altLang="ru-RU" sz="1400" dirty="0" err="1">
                <a:solidFill>
                  <a:srgbClr val="000000"/>
                </a:solidFill>
              </a:rPr>
              <a:t>окружающими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поиски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сочувствия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апелляция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врачу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за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помощью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Склонность</a:t>
            </a:r>
            <a:r>
              <a:rPr lang="en-GB" altLang="ru-RU" sz="1400" dirty="0">
                <a:solidFill>
                  <a:srgbClr val="000000"/>
                </a:solidFill>
              </a:rPr>
              <a:t> к </a:t>
            </a:r>
            <a:r>
              <a:rPr lang="en-GB" altLang="ru-RU" sz="1400" dirty="0" err="1">
                <a:solidFill>
                  <a:srgbClr val="000000"/>
                </a:solidFill>
              </a:rPr>
              <a:t>нытью</a:t>
            </a:r>
            <a:r>
              <a:rPr lang="en-GB" altLang="ru-RU" sz="1400" dirty="0">
                <a:solidFill>
                  <a:srgbClr val="000000"/>
                </a:solidFill>
              </a:rPr>
              <a:t>, </a:t>
            </a:r>
            <a:r>
              <a:rPr lang="en-GB" altLang="ru-RU" sz="1400" dirty="0" err="1">
                <a:solidFill>
                  <a:srgbClr val="000000"/>
                </a:solidFill>
              </a:rPr>
              <a:t>капризность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Эгоцентрическая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направленность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свои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страдания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en-GB" altLang="ru-RU" sz="1400" i="1" dirty="0" smtClean="0">
                <a:solidFill>
                  <a:srgbClr val="333399"/>
                </a:solidFill>
              </a:rPr>
              <a:t> </a:t>
            </a:r>
            <a:endParaRPr lang="en-GB" altLang="ru-RU" sz="1400" i="1" dirty="0">
              <a:solidFill>
                <a:srgbClr val="333399"/>
              </a:solidFill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8152328" y="2194560"/>
            <a:ext cx="3657599" cy="4553970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en-GB" altLang="ru-RU" sz="1600" b="1" i="1" dirty="0" err="1">
                <a:solidFill>
                  <a:srgbClr val="333399"/>
                </a:solidFill>
              </a:rPr>
              <a:t>Оценка</a:t>
            </a:r>
            <a:r>
              <a:rPr lang="en-GB" altLang="ru-RU" sz="1600" b="1" i="1" dirty="0">
                <a:solidFill>
                  <a:srgbClr val="333399"/>
                </a:solidFill>
              </a:rPr>
              <a:t> </a:t>
            </a:r>
            <a:r>
              <a:rPr lang="en-GB" altLang="ru-RU" sz="1600" b="1" i="1" dirty="0" err="1">
                <a:solidFill>
                  <a:srgbClr val="333399"/>
                </a:solidFill>
              </a:rPr>
              <a:t>собственной</a:t>
            </a:r>
            <a:r>
              <a:rPr lang="en-GB" altLang="ru-RU" sz="1600" b="1" i="1" dirty="0">
                <a:solidFill>
                  <a:srgbClr val="333399"/>
                </a:solidFill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ru-RU" altLang="ru-RU" sz="1600" b="1" i="1" dirty="0">
                <a:solidFill>
                  <a:srgbClr val="333399"/>
                </a:solidFill>
              </a:rPr>
              <a:t>ж</a:t>
            </a:r>
            <a:r>
              <a:rPr lang="en-GB" altLang="ru-RU" sz="1600" b="1" i="1" dirty="0" err="1" smtClean="0">
                <a:solidFill>
                  <a:srgbClr val="333399"/>
                </a:solidFill>
              </a:rPr>
              <a:t>изни</a:t>
            </a:r>
            <a:endParaRPr lang="ru-RU" altLang="ru-RU" sz="1600" b="1" i="1" dirty="0" smtClean="0">
              <a:solidFill>
                <a:srgbClr val="333399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Пессимистическая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оценка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своего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прошлого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Избирательное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воспоминание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неприятных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событий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прошлого</a:t>
            </a: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Пессимистическая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оценка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своего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нынешнего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состояния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endParaRPr lang="en-GB" altLang="ru-RU" sz="14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ru-RU" sz="1400" dirty="0" err="1">
                <a:solidFill>
                  <a:srgbClr val="000000"/>
                </a:solidFill>
              </a:rPr>
              <a:t>Отсутствие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  <a:r>
              <a:rPr lang="en-GB" altLang="ru-RU" sz="1400" dirty="0" err="1">
                <a:solidFill>
                  <a:srgbClr val="000000"/>
                </a:solidFill>
              </a:rPr>
              <a:t>перспектив</a:t>
            </a:r>
            <a:r>
              <a:rPr lang="en-GB" altLang="ru-RU" sz="1400" dirty="0">
                <a:solidFill>
                  <a:srgbClr val="000000"/>
                </a:solidFill>
              </a:rPr>
              <a:t> в </a:t>
            </a:r>
            <a:r>
              <a:rPr lang="en-GB" altLang="ru-RU" sz="1400" dirty="0" err="1">
                <a:solidFill>
                  <a:srgbClr val="000000"/>
                </a:solidFill>
              </a:rPr>
              <a:t>будущем</a:t>
            </a:r>
            <a:r>
              <a:rPr lang="en-GB" altLang="ru-RU" sz="1400" dirty="0">
                <a:solidFill>
                  <a:srgbClr val="000000"/>
                </a:solidFill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875"/>
              </a:spcBef>
              <a:buClr>
                <a:srgbClr val="333399"/>
              </a:buClr>
            </a:pPr>
            <a:r>
              <a:rPr lang="en-GB" altLang="ru-RU" sz="1400" i="1" dirty="0" smtClean="0">
                <a:solidFill>
                  <a:srgbClr val="333399"/>
                </a:solidFill>
              </a:rPr>
              <a:t> </a:t>
            </a:r>
            <a:endParaRPr lang="en-GB" altLang="ru-RU" sz="1400" i="1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37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592429"/>
            <a:ext cx="8610600" cy="1146220"/>
          </a:xfrm>
        </p:spPr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1"/>
                </a:solidFill>
              </a:rPr>
              <a:t>Признаки готовящегося </a:t>
            </a:r>
            <a:r>
              <a:rPr lang="ru-RU" sz="3200" b="1" i="1" dirty="0" smtClean="0">
                <a:solidFill>
                  <a:schemeClr val="accent1"/>
                </a:solidFill>
              </a:rPr>
              <a:t>самоубийства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093" y="2057401"/>
            <a:ext cx="11307651" cy="4472187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4000"/>
              </a:lnSpc>
              <a:buNone/>
            </a:pPr>
            <a:r>
              <a:rPr lang="en-GB" altLang="ru-RU" sz="2200" b="1" i="1" dirty="0" err="1">
                <a:solidFill>
                  <a:srgbClr val="C00000"/>
                </a:solidFill>
              </a:rPr>
              <a:t>Словесные</a:t>
            </a:r>
            <a:r>
              <a:rPr lang="en-GB" altLang="ru-RU" sz="2200" i="1" dirty="0">
                <a:solidFill>
                  <a:srgbClr val="C00000"/>
                </a:solidFill>
              </a:rPr>
              <a:t> </a:t>
            </a:r>
            <a:r>
              <a:rPr lang="en-GB" altLang="ru-RU" sz="2200" b="1" i="1" dirty="0" err="1" smtClean="0">
                <a:solidFill>
                  <a:srgbClr val="C00000"/>
                </a:solidFill>
              </a:rPr>
              <a:t>признаки</a:t>
            </a:r>
            <a:endParaRPr lang="ru-RU" altLang="ru-RU" sz="2200" b="1" i="1" dirty="0">
              <a:solidFill>
                <a:srgbClr val="C00000"/>
              </a:solidFill>
            </a:endParaRPr>
          </a:p>
          <a:p>
            <a:pPr marL="457200" lvl="1" indent="0">
              <a:lnSpc>
                <a:spcPct val="84000"/>
              </a:lnSpc>
              <a:buNone/>
            </a:pPr>
            <a:r>
              <a:rPr lang="en-GB" altLang="ru-RU" sz="2200" dirty="0" err="1" smtClean="0"/>
              <a:t>Человек</a:t>
            </a:r>
            <a:r>
              <a:rPr lang="en-GB" altLang="ru-RU" sz="2200" dirty="0"/>
              <a:t>, </a:t>
            </a:r>
            <a:r>
              <a:rPr lang="en-GB" altLang="ru-RU" sz="2200" dirty="0" err="1"/>
              <a:t>готовящийся</a:t>
            </a:r>
            <a:r>
              <a:rPr lang="en-GB" altLang="ru-RU" sz="2200" dirty="0"/>
              <a:t> </a:t>
            </a:r>
            <a:r>
              <a:rPr lang="en-GB" altLang="ru-RU" sz="2200" dirty="0" err="1"/>
              <a:t>совершить</a:t>
            </a:r>
            <a:r>
              <a:rPr lang="en-GB" altLang="ru-RU" sz="2200" dirty="0"/>
              <a:t> </a:t>
            </a:r>
            <a:r>
              <a:rPr lang="en-GB" altLang="ru-RU" sz="2200" dirty="0" err="1"/>
              <a:t>самоубийство</a:t>
            </a:r>
            <a:r>
              <a:rPr lang="en-GB" altLang="ru-RU" sz="2200" dirty="0"/>
              <a:t>, </a:t>
            </a:r>
            <a:r>
              <a:rPr lang="en-GB" altLang="ru-RU" sz="2200" dirty="0" err="1"/>
              <a:t>часто</a:t>
            </a:r>
            <a:r>
              <a:rPr lang="en-GB" altLang="ru-RU" sz="2200" dirty="0"/>
              <a:t> </a:t>
            </a:r>
            <a:r>
              <a:rPr lang="en-GB" altLang="ru-RU" sz="2200" dirty="0" err="1"/>
              <a:t>говорит</a:t>
            </a:r>
            <a:r>
              <a:rPr lang="en-GB" altLang="ru-RU" sz="2200" dirty="0"/>
              <a:t> о </a:t>
            </a:r>
            <a:r>
              <a:rPr lang="en-GB" altLang="ru-RU" sz="2200" dirty="0" err="1"/>
              <a:t>своем</a:t>
            </a:r>
            <a:r>
              <a:rPr lang="en-GB" altLang="ru-RU" sz="2200" dirty="0"/>
              <a:t> </a:t>
            </a:r>
            <a:r>
              <a:rPr lang="en-GB" altLang="ru-RU" sz="2200" dirty="0" err="1"/>
              <a:t>душевном</a:t>
            </a:r>
            <a:r>
              <a:rPr lang="en-GB" altLang="ru-RU" sz="2200" dirty="0"/>
              <a:t> </a:t>
            </a:r>
            <a:r>
              <a:rPr lang="en-GB" altLang="ru-RU" sz="2200" dirty="0" err="1"/>
              <a:t>состоянии</a:t>
            </a:r>
            <a:r>
              <a:rPr lang="en-GB" altLang="ru-RU" sz="2200" dirty="0" smtClean="0"/>
              <a:t>:</a:t>
            </a:r>
            <a:endParaRPr lang="en-GB" altLang="ru-RU" sz="2200" dirty="0"/>
          </a:p>
          <a:p>
            <a:pPr>
              <a:lnSpc>
                <a:spcPct val="120000"/>
              </a:lnSpc>
            </a:pPr>
            <a:r>
              <a:rPr lang="en-GB" altLang="ru-RU" dirty="0"/>
              <a:t> </a:t>
            </a:r>
            <a:r>
              <a:rPr lang="en-GB" altLang="ru-RU" dirty="0" smtClean="0"/>
              <a:t>«</a:t>
            </a:r>
            <a:r>
              <a:rPr lang="en-GB" altLang="ru-RU" dirty="0"/>
              <a:t>я </a:t>
            </a:r>
            <a:r>
              <a:rPr lang="en-GB" altLang="ru-RU" dirty="0" err="1"/>
              <a:t>не</a:t>
            </a:r>
            <a:r>
              <a:rPr lang="en-GB" altLang="ru-RU" dirty="0"/>
              <a:t> </a:t>
            </a:r>
            <a:r>
              <a:rPr lang="en-GB" altLang="ru-RU" dirty="0" err="1"/>
              <a:t>могу</a:t>
            </a:r>
            <a:r>
              <a:rPr lang="en-GB" altLang="ru-RU" dirty="0"/>
              <a:t> </a:t>
            </a:r>
            <a:r>
              <a:rPr lang="en-GB" altLang="ru-RU" dirty="0" err="1"/>
              <a:t>так</a:t>
            </a:r>
            <a:r>
              <a:rPr lang="en-GB" altLang="ru-RU" dirty="0"/>
              <a:t> </a:t>
            </a:r>
            <a:r>
              <a:rPr lang="en-GB" altLang="ru-RU" dirty="0" err="1"/>
              <a:t>дальше</a:t>
            </a:r>
            <a:r>
              <a:rPr lang="en-GB" altLang="ru-RU" dirty="0"/>
              <a:t> </a:t>
            </a:r>
            <a:r>
              <a:rPr lang="en-GB" altLang="ru-RU" dirty="0" err="1"/>
              <a:t>жить</a:t>
            </a:r>
            <a:r>
              <a:rPr lang="en-GB" altLang="ru-RU" dirty="0"/>
              <a:t>»;</a:t>
            </a:r>
          </a:p>
          <a:p>
            <a:pPr>
              <a:lnSpc>
                <a:spcPct val="120000"/>
              </a:lnSpc>
            </a:pPr>
            <a:r>
              <a:rPr lang="en-GB" altLang="ru-RU" dirty="0"/>
              <a:t> «я </a:t>
            </a:r>
            <a:r>
              <a:rPr lang="en-GB" altLang="ru-RU" dirty="0" err="1"/>
              <a:t>больше</a:t>
            </a:r>
            <a:r>
              <a:rPr lang="en-GB" altLang="ru-RU" dirty="0"/>
              <a:t> </a:t>
            </a:r>
            <a:r>
              <a:rPr lang="en-GB" altLang="ru-RU" dirty="0" err="1"/>
              <a:t>не</a:t>
            </a:r>
            <a:r>
              <a:rPr lang="en-GB" altLang="ru-RU" dirty="0"/>
              <a:t> </a:t>
            </a:r>
            <a:r>
              <a:rPr lang="en-GB" altLang="ru-RU" dirty="0" err="1"/>
              <a:t>буду</a:t>
            </a:r>
            <a:r>
              <a:rPr lang="en-GB" altLang="ru-RU" dirty="0"/>
              <a:t> </a:t>
            </a:r>
            <a:r>
              <a:rPr lang="en-GB" altLang="ru-RU" dirty="0" err="1"/>
              <a:t>ни</a:t>
            </a:r>
            <a:r>
              <a:rPr lang="en-GB" altLang="ru-RU" dirty="0"/>
              <a:t> </a:t>
            </a:r>
            <a:r>
              <a:rPr lang="en-GB" altLang="ru-RU" dirty="0" err="1"/>
              <a:t>для</a:t>
            </a:r>
            <a:r>
              <a:rPr lang="en-GB" altLang="ru-RU" dirty="0"/>
              <a:t> </a:t>
            </a:r>
            <a:r>
              <a:rPr lang="en-GB" altLang="ru-RU" dirty="0" err="1"/>
              <a:t>кого</a:t>
            </a:r>
            <a:r>
              <a:rPr lang="en-GB" altLang="ru-RU" dirty="0"/>
              <a:t> </a:t>
            </a:r>
            <a:r>
              <a:rPr lang="en-GB" altLang="ru-RU" dirty="0" err="1"/>
              <a:t>проблемой</a:t>
            </a:r>
            <a:r>
              <a:rPr lang="en-GB" altLang="ru-RU" dirty="0"/>
              <a:t>»;</a:t>
            </a:r>
          </a:p>
          <a:p>
            <a:pPr>
              <a:lnSpc>
                <a:spcPct val="120000"/>
              </a:lnSpc>
            </a:pPr>
            <a:r>
              <a:rPr lang="en-GB" altLang="ru-RU" dirty="0"/>
              <a:t> «</a:t>
            </a:r>
            <a:r>
              <a:rPr lang="en-GB" altLang="ru-RU" dirty="0" err="1"/>
              <a:t>тебе</a:t>
            </a:r>
            <a:r>
              <a:rPr lang="en-GB" altLang="ru-RU" dirty="0"/>
              <a:t> </a:t>
            </a:r>
            <a:r>
              <a:rPr lang="en-GB" altLang="ru-RU" dirty="0" err="1"/>
              <a:t>больше</a:t>
            </a:r>
            <a:r>
              <a:rPr lang="en-GB" altLang="ru-RU" dirty="0"/>
              <a:t> </a:t>
            </a:r>
            <a:r>
              <a:rPr lang="en-GB" altLang="ru-RU" dirty="0" err="1"/>
              <a:t>не</a:t>
            </a:r>
            <a:r>
              <a:rPr lang="en-GB" altLang="ru-RU" dirty="0"/>
              <a:t> </a:t>
            </a:r>
            <a:r>
              <a:rPr lang="en-GB" altLang="ru-RU" dirty="0" err="1"/>
              <a:t>придется</a:t>
            </a:r>
            <a:r>
              <a:rPr lang="en-GB" altLang="ru-RU" dirty="0"/>
              <a:t> </a:t>
            </a:r>
            <a:r>
              <a:rPr lang="en-GB" altLang="ru-RU" dirty="0" err="1"/>
              <a:t>обо</a:t>
            </a:r>
            <a:r>
              <a:rPr lang="en-GB" altLang="ru-RU" dirty="0"/>
              <a:t> </a:t>
            </a:r>
            <a:r>
              <a:rPr lang="en-GB" altLang="ru-RU" dirty="0" err="1"/>
              <a:t>мне</a:t>
            </a:r>
            <a:r>
              <a:rPr lang="en-GB" altLang="ru-RU" dirty="0"/>
              <a:t> </a:t>
            </a:r>
            <a:r>
              <a:rPr lang="en-GB" altLang="ru-RU" dirty="0" err="1"/>
              <a:t>волноваться</a:t>
            </a:r>
            <a:r>
              <a:rPr lang="en-GB" altLang="ru-RU" dirty="0" smtClean="0"/>
              <a:t>»;</a:t>
            </a:r>
            <a:endParaRPr lang="ru-RU" altLang="ru-RU" dirty="0"/>
          </a:p>
          <a:p>
            <a:pPr>
              <a:lnSpc>
                <a:spcPct val="120000"/>
              </a:lnSpc>
            </a:pPr>
            <a:r>
              <a:rPr lang="en-GB" altLang="ru-RU" dirty="0" err="1" smtClean="0"/>
              <a:t>Много</a:t>
            </a:r>
            <a:r>
              <a:rPr lang="en-GB" altLang="ru-RU" dirty="0" smtClean="0"/>
              <a:t> </a:t>
            </a:r>
            <a:r>
              <a:rPr lang="en-GB" altLang="ru-RU" dirty="0" err="1"/>
              <a:t>шутит</a:t>
            </a:r>
            <a:r>
              <a:rPr lang="en-GB" altLang="ru-RU" dirty="0"/>
              <a:t> </a:t>
            </a:r>
            <a:r>
              <a:rPr lang="en-GB" altLang="ru-RU" dirty="0" err="1"/>
              <a:t>на</a:t>
            </a:r>
            <a:r>
              <a:rPr lang="en-GB" altLang="ru-RU" dirty="0"/>
              <a:t> </a:t>
            </a:r>
            <a:r>
              <a:rPr lang="en-GB" altLang="ru-RU" dirty="0" err="1"/>
              <a:t>тему</a:t>
            </a:r>
            <a:r>
              <a:rPr lang="en-GB" altLang="ru-RU" dirty="0"/>
              <a:t> </a:t>
            </a:r>
            <a:r>
              <a:rPr lang="en-GB" altLang="ru-RU" dirty="0" err="1" smtClean="0"/>
              <a:t>самоубийства</a:t>
            </a:r>
            <a:r>
              <a:rPr lang="en-GB" altLang="ru-RU" dirty="0" smtClean="0"/>
              <a:t>.</a:t>
            </a:r>
            <a:endParaRPr lang="ru-RU" altLang="ru-RU" dirty="0" smtClean="0"/>
          </a:p>
          <a:p>
            <a:pPr>
              <a:lnSpc>
                <a:spcPct val="120000"/>
              </a:lnSpc>
            </a:pPr>
            <a:r>
              <a:rPr lang="en-GB" altLang="ru-RU" dirty="0" err="1" smtClean="0"/>
              <a:t>Проявляет</a:t>
            </a:r>
            <a:r>
              <a:rPr lang="en-GB" altLang="ru-RU" dirty="0" smtClean="0"/>
              <a:t> </a:t>
            </a:r>
            <a:r>
              <a:rPr lang="en-GB" altLang="ru-RU" dirty="0" err="1"/>
              <a:t>нездоровую</a:t>
            </a:r>
            <a:r>
              <a:rPr lang="en-GB" altLang="ru-RU" dirty="0"/>
              <a:t> </a:t>
            </a:r>
            <a:r>
              <a:rPr lang="en-GB" altLang="ru-RU" dirty="0" err="1"/>
              <a:t>заинтересованность</a:t>
            </a:r>
            <a:r>
              <a:rPr lang="en-GB" altLang="ru-RU" dirty="0"/>
              <a:t> </a:t>
            </a:r>
            <a:r>
              <a:rPr lang="en-GB" altLang="ru-RU" dirty="0" err="1"/>
              <a:t>вопросами</a:t>
            </a:r>
            <a:r>
              <a:rPr lang="en-GB" altLang="ru-RU" dirty="0"/>
              <a:t> </a:t>
            </a:r>
            <a:r>
              <a:rPr lang="en-GB" altLang="ru-RU" dirty="0" err="1" smtClean="0"/>
              <a:t>смерти</a:t>
            </a:r>
            <a:endParaRPr lang="en-GB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756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1"/>
                </a:solidFill>
              </a:rPr>
              <a:t>Признаки готовящегося самоубийства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ru-RU" b="1" i="1" dirty="0"/>
              <a:t> </a:t>
            </a:r>
            <a:r>
              <a:rPr lang="en-GB" altLang="ru-RU" b="1" i="1" dirty="0" err="1">
                <a:solidFill>
                  <a:srgbClr val="C00000"/>
                </a:solidFill>
              </a:rPr>
              <a:t>Поведенческие</a:t>
            </a:r>
            <a:r>
              <a:rPr lang="en-GB" altLang="ru-RU" b="1" i="1" dirty="0">
                <a:solidFill>
                  <a:srgbClr val="C00000"/>
                </a:solidFill>
              </a:rPr>
              <a:t> </a:t>
            </a:r>
            <a:r>
              <a:rPr lang="en-GB" altLang="ru-RU" b="1" i="1" dirty="0" err="1">
                <a:solidFill>
                  <a:srgbClr val="C00000"/>
                </a:solidFill>
              </a:rPr>
              <a:t>признаки</a:t>
            </a:r>
            <a:endParaRPr lang="en-GB" altLang="ru-RU" b="1" i="1" dirty="0">
              <a:solidFill>
                <a:srgbClr val="C00000"/>
              </a:solidFill>
            </a:endParaRPr>
          </a:p>
          <a:p>
            <a:r>
              <a:rPr lang="en-GB" altLang="ru-RU" dirty="0" err="1"/>
              <a:t>Раздаёт</a:t>
            </a:r>
            <a:r>
              <a:rPr lang="en-GB" altLang="ru-RU" dirty="0"/>
              <a:t> </a:t>
            </a:r>
            <a:r>
              <a:rPr lang="en-GB" altLang="ru-RU" dirty="0" err="1"/>
              <a:t>другим</a:t>
            </a:r>
            <a:r>
              <a:rPr lang="en-GB" altLang="ru-RU" dirty="0"/>
              <a:t> </a:t>
            </a:r>
            <a:r>
              <a:rPr lang="en-GB" altLang="ru-RU" dirty="0" err="1"/>
              <a:t>вещи</a:t>
            </a:r>
            <a:r>
              <a:rPr lang="en-GB" altLang="ru-RU" dirty="0"/>
              <a:t>, </a:t>
            </a:r>
            <a:r>
              <a:rPr lang="en-GB" altLang="ru-RU" dirty="0" err="1"/>
              <a:t>имеющие</a:t>
            </a:r>
            <a:r>
              <a:rPr lang="en-GB" altLang="ru-RU" dirty="0"/>
              <a:t> </a:t>
            </a:r>
            <a:r>
              <a:rPr lang="en-GB" altLang="ru-RU" dirty="0" err="1"/>
              <a:t>большую</a:t>
            </a:r>
            <a:r>
              <a:rPr lang="en-GB" altLang="ru-RU" dirty="0"/>
              <a:t> </a:t>
            </a:r>
            <a:r>
              <a:rPr lang="en-GB" altLang="ru-RU" dirty="0" err="1"/>
              <a:t>личную</a:t>
            </a:r>
            <a:r>
              <a:rPr lang="en-GB" altLang="ru-RU" dirty="0"/>
              <a:t> </a:t>
            </a:r>
            <a:r>
              <a:rPr lang="en-GB" altLang="ru-RU" dirty="0" err="1"/>
              <a:t>значимость</a:t>
            </a:r>
            <a:r>
              <a:rPr lang="en-GB" altLang="ru-RU" dirty="0"/>
              <a:t>,  </a:t>
            </a:r>
            <a:r>
              <a:rPr lang="en-GB" altLang="ru-RU" dirty="0" err="1"/>
              <a:t>приводит</a:t>
            </a:r>
            <a:r>
              <a:rPr lang="en-GB" altLang="ru-RU" dirty="0"/>
              <a:t> в </a:t>
            </a:r>
            <a:r>
              <a:rPr lang="en-GB" altLang="ru-RU" dirty="0" err="1"/>
              <a:t>порядок</a:t>
            </a:r>
            <a:r>
              <a:rPr lang="en-GB" altLang="ru-RU" dirty="0"/>
              <a:t>  </a:t>
            </a:r>
            <a:r>
              <a:rPr lang="en-GB" altLang="ru-RU" dirty="0" err="1"/>
              <a:t>дела</a:t>
            </a:r>
            <a:r>
              <a:rPr lang="en-GB" altLang="ru-RU" dirty="0"/>
              <a:t>, </a:t>
            </a:r>
            <a:r>
              <a:rPr lang="en-GB" altLang="ru-RU" dirty="0" err="1"/>
              <a:t>пишет</a:t>
            </a:r>
            <a:r>
              <a:rPr lang="en-GB" altLang="ru-RU" dirty="0"/>
              <a:t> </a:t>
            </a:r>
            <a:r>
              <a:rPr lang="en-GB" altLang="ru-RU" dirty="0" err="1"/>
              <a:t>прощальные</a:t>
            </a:r>
            <a:r>
              <a:rPr lang="en-GB" altLang="ru-RU" dirty="0"/>
              <a:t> </a:t>
            </a:r>
            <a:r>
              <a:rPr lang="en-GB" altLang="ru-RU" dirty="0" err="1"/>
              <a:t>письма</a:t>
            </a:r>
            <a:r>
              <a:rPr lang="en-GB" altLang="ru-RU" dirty="0"/>
              <a:t>.</a:t>
            </a:r>
            <a:endParaRPr lang="ru-RU" altLang="ru-RU" dirty="0"/>
          </a:p>
          <a:p>
            <a:r>
              <a:rPr lang="en-GB" altLang="ru-RU" dirty="0" err="1"/>
              <a:t>Демонстрирует</a:t>
            </a:r>
            <a:r>
              <a:rPr lang="en-GB" altLang="ru-RU" dirty="0"/>
              <a:t> </a:t>
            </a:r>
            <a:r>
              <a:rPr lang="en-GB" altLang="ru-RU" dirty="0" err="1"/>
              <a:t>радикальные</a:t>
            </a:r>
            <a:r>
              <a:rPr lang="en-GB" altLang="ru-RU" dirty="0"/>
              <a:t> </a:t>
            </a:r>
            <a:r>
              <a:rPr lang="en-GB" altLang="ru-RU" dirty="0" err="1"/>
              <a:t>перемены</a:t>
            </a:r>
            <a:r>
              <a:rPr lang="en-GB" altLang="ru-RU" dirty="0"/>
              <a:t> в </a:t>
            </a:r>
            <a:r>
              <a:rPr lang="en-GB" altLang="ru-RU" dirty="0" err="1"/>
              <a:t>поведении</a:t>
            </a:r>
            <a:r>
              <a:rPr lang="en-GB" altLang="ru-RU" dirty="0"/>
              <a:t> </a:t>
            </a:r>
            <a:r>
              <a:rPr lang="en-GB" altLang="ru-RU" dirty="0" err="1"/>
              <a:t>такие</a:t>
            </a:r>
            <a:r>
              <a:rPr lang="en-GB" altLang="ru-RU" dirty="0"/>
              <a:t>, </a:t>
            </a:r>
            <a:r>
              <a:rPr lang="en-GB" altLang="ru-RU" dirty="0" err="1"/>
              <a:t>как</a:t>
            </a:r>
            <a:r>
              <a:rPr lang="en-GB" altLang="ru-RU" dirty="0"/>
              <a:t>:</a:t>
            </a:r>
            <a:br>
              <a:rPr lang="en-GB" altLang="ru-RU" dirty="0"/>
            </a:br>
            <a:r>
              <a:rPr lang="en-GB" altLang="ru-RU" dirty="0"/>
              <a:t>в </a:t>
            </a:r>
            <a:r>
              <a:rPr lang="en-GB" altLang="ru-RU" dirty="0" err="1"/>
              <a:t>еде</a:t>
            </a:r>
            <a:r>
              <a:rPr lang="en-GB" altLang="ru-RU" dirty="0"/>
              <a:t> – </a:t>
            </a:r>
            <a:r>
              <a:rPr lang="en-GB" altLang="ru-RU" dirty="0" err="1"/>
              <a:t>ест</a:t>
            </a:r>
            <a:r>
              <a:rPr lang="en-GB" altLang="ru-RU" dirty="0"/>
              <a:t> </a:t>
            </a:r>
            <a:r>
              <a:rPr lang="en-GB" altLang="ru-RU" dirty="0" err="1"/>
              <a:t>слишком</a:t>
            </a:r>
            <a:r>
              <a:rPr lang="en-GB" altLang="ru-RU" dirty="0"/>
              <a:t> </a:t>
            </a:r>
            <a:r>
              <a:rPr lang="en-GB" altLang="ru-RU" dirty="0" err="1"/>
              <a:t>мало</a:t>
            </a:r>
            <a:r>
              <a:rPr lang="en-GB" altLang="ru-RU" dirty="0"/>
              <a:t> </a:t>
            </a:r>
            <a:r>
              <a:rPr lang="en-GB" altLang="ru-RU" dirty="0" err="1"/>
              <a:t>или</a:t>
            </a:r>
            <a:r>
              <a:rPr lang="en-GB" altLang="ru-RU" dirty="0"/>
              <a:t> </a:t>
            </a:r>
            <a:r>
              <a:rPr lang="en-GB" altLang="ru-RU" dirty="0" err="1"/>
              <a:t>слишком</a:t>
            </a:r>
            <a:r>
              <a:rPr lang="en-GB" altLang="ru-RU" dirty="0"/>
              <a:t> </a:t>
            </a:r>
            <a:r>
              <a:rPr lang="en-GB" altLang="ru-RU" dirty="0" err="1"/>
              <a:t>много</a:t>
            </a:r>
            <a:r>
              <a:rPr lang="en-GB" altLang="ru-RU" dirty="0"/>
              <a:t>; </a:t>
            </a:r>
            <a:br>
              <a:rPr lang="en-GB" altLang="ru-RU" dirty="0"/>
            </a:br>
            <a:r>
              <a:rPr lang="en-GB" altLang="ru-RU" dirty="0" err="1"/>
              <a:t>во</a:t>
            </a:r>
            <a:r>
              <a:rPr lang="en-GB" altLang="ru-RU" dirty="0"/>
              <a:t> </a:t>
            </a:r>
            <a:r>
              <a:rPr lang="en-GB" altLang="ru-RU" dirty="0" err="1"/>
              <a:t>сне</a:t>
            </a:r>
            <a:r>
              <a:rPr lang="en-GB" altLang="ru-RU" dirty="0"/>
              <a:t> – </a:t>
            </a:r>
            <a:r>
              <a:rPr lang="en-GB" altLang="ru-RU" dirty="0" err="1"/>
              <a:t>спит</a:t>
            </a:r>
            <a:r>
              <a:rPr lang="en-GB" altLang="ru-RU" dirty="0"/>
              <a:t> </a:t>
            </a:r>
            <a:r>
              <a:rPr lang="en-GB" altLang="ru-RU" dirty="0" err="1"/>
              <a:t>слишком</a:t>
            </a:r>
            <a:r>
              <a:rPr lang="en-GB" altLang="ru-RU" dirty="0"/>
              <a:t> </a:t>
            </a:r>
            <a:r>
              <a:rPr lang="en-GB" altLang="ru-RU" dirty="0" err="1"/>
              <a:t>мало</a:t>
            </a:r>
            <a:r>
              <a:rPr lang="en-GB" altLang="ru-RU" dirty="0"/>
              <a:t> </a:t>
            </a:r>
            <a:r>
              <a:rPr lang="en-GB" altLang="ru-RU" dirty="0" err="1"/>
              <a:t>или</a:t>
            </a:r>
            <a:r>
              <a:rPr lang="en-GB" altLang="ru-RU" dirty="0"/>
              <a:t> </a:t>
            </a:r>
            <a:r>
              <a:rPr lang="en-GB" altLang="ru-RU" dirty="0" err="1"/>
              <a:t>слишком</a:t>
            </a:r>
            <a:r>
              <a:rPr lang="en-GB" altLang="ru-RU" dirty="0"/>
              <a:t> </a:t>
            </a:r>
            <a:r>
              <a:rPr lang="en-GB" altLang="ru-RU" dirty="0" err="1"/>
              <a:t>много</a:t>
            </a:r>
            <a:r>
              <a:rPr lang="en-GB" altLang="ru-RU" dirty="0"/>
              <a:t>; </a:t>
            </a:r>
            <a:br>
              <a:rPr lang="en-GB" altLang="ru-RU" dirty="0"/>
            </a:br>
            <a:r>
              <a:rPr lang="en-GB" altLang="ru-RU" dirty="0" err="1"/>
              <a:t>во</a:t>
            </a:r>
            <a:r>
              <a:rPr lang="en-GB" altLang="ru-RU" dirty="0"/>
              <a:t> </a:t>
            </a:r>
            <a:r>
              <a:rPr lang="en-GB" altLang="ru-RU" dirty="0" err="1"/>
              <a:t>внешнем</a:t>
            </a:r>
            <a:r>
              <a:rPr lang="en-GB" altLang="ru-RU" dirty="0"/>
              <a:t> </a:t>
            </a:r>
            <a:r>
              <a:rPr lang="en-GB" altLang="ru-RU" dirty="0" err="1"/>
              <a:t>виде</a:t>
            </a:r>
            <a:r>
              <a:rPr lang="en-GB" altLang="ru-RU" dirty="0"/>
              <a:t> – </a:t>
            </a:r>
            <a:r>
              <a:rPr lang="en-GB" altLang="ru-RU" dirty="0" err="1"/>
              <a:t>становится</a:t>
            </a:r>
            <a:r>
              <a:rPr lang="en-GB" altLang="ru-RU" dirty="0"/>
              <a:t> </a:t>
            </a:r>
            <a:r>
              <a:rPr lang="en-GB" altLang="ru-RU" dirty="0" err="1"/>
              <a:t>неряшливым</a:t>
            </a:r>
            <a:r>
              <a:rPr lang="en-GB" altLang="ru-RU" dirty="0"/>
              <a:t>; </a:t>
            </a:r>
            <a:br>
              <a:rPr lang="en-GB" altLang="ru-RU" dirty="0"/>
            </a:br>
            <a:r>
              <a:rPr lang="en-GB" altLang="ru-RU" dirty="0"/>
              <a:t>в </a:t>
            </a:r>
            <a:r>
              <a:rPr lang="en-GB" altLang="ru-RU" dirty="0" err="1"/>
              <a:t>привычках</a:t>
            </a:r>
            <a:r>
              <a:rPr lang="en-GB" altLang="ru-RU" dirty="0"/>
              <a:t> – </a:t>
            </a:r>
            <a:r>
              <a:rPr lang="en-GB" altLang="ru-RU" dirty="0" err="1"/>
              <a:t>пропускает</a:t>
            </a:r>
            <a:r>
              <a:rPr lang="en-GB" altLang="ru-RU" dirty="0"/>
              <a:t> </a:t>
            </a:r>
            <a:r>
              <a:rPr lang="en-GB" altLang="ru-RU" dirty="0" err="1"/>
              <a:t>занятия</a:t>
            </a:r>
            <a:r>
              <a:rPr lang="en-GB" altLang="ru-RU" dirty="0"/>
              <a:t>; </a:t>
            </a:r>
            <a:r>
              <a:rPr lang="en-GB" altLang="ru-RU" dirty="0" err="1"/>
              <a:t>замыкается</a:t>
            </a:r>
            <a:r>
              <a:rPr lang="en-GB" altLang="ru-RU" dirty="0"/>
              <a:t> </a:t>
            </a:r>
            <a:r>
              <a:rPr lang="en-GB" altLang="ru-RU" dirty="0" err="1"/>
              <a:t>от</a:t>
            </a:r>
            <a:r>
              <a:rPr lang="en-GB" altLang="ru-RU" dirty="0"/>
              <a:t> </a:t>
            </a:r>
            <a:r>
              <a:rPr lang="en-GB" altLang="ru-RU" dirty="0" err="1"/>
              <a:t>семьи</a:t>
            </a:r>
            <a:r>
              <a:rPr lang="en-GB" altLang="ru-RU" dirty="0"/>
              <a:t> и </a:t>
            </a:r>
            <a:r>
              <a:rPr lang="en-GB" altLang="ru-RU" dirty="0" err="1"/>
              <a:t>друзей</a:t>
            </a:r>
            <a:r>
              <a:rPr lang="en-GB" altLang="ru-RU" dirty="0"/>
              <a:t> и </a:t>
            </a:r>
            <a:r>
              <a:rPr lang="en-GB" altLang="ru-RU" dirty="0" err="1"/>
              <a:t>т.д</a:t>
            </a:r>
            <a:r>
              <a:rPr lang="en-GB" altLang="ru-RU" dirty="0"/>
              <a:t>.</a:t>
            </a:r>
            <a:endParaRPr lang="ru-RU" altLang="ru-RU" dirty="0"/>
          </a:p>
          <a:p>
            <a:r>
              <a:rPr lang="en-GB" altLang="ru-RU" dirty="0" err="1"/>
              <a:t>Проявля</a:t>
            </a:r>
            <a:r>
              <a:rPr lang="ru-RU" altLang="ru-RU" dirty="0" err="1"/>
              <a:t>ет</a:t>
            </a:r>
            <a:r>
              <a:rPr lang="en-GB" altLang="ru-RU" dirty="0"/>
              <a:t> </a:t>
            </a:r>
            <a:r>
              <a:rPr lang="en-GB" altLang="ru-RU" dirty="0" err="1"/>
              <a:t>признаки</a:t>
            </a:r>
            <a:r>
              <a:rPr lang="en-GB" altLang="ru-RU" dirty="0"/>
              <a:t> </a:t>
            </a:r>
            <a:r>
              <a:rPr lang="en-GB" altLang="ru-RU" dirty="0" err="1"/>
              <a:t>беспомощности</a:t>
            </a:r>
            <a:r>
              <a:rPr lang="en-GB" altLang="ru-RU" dirty="0"/>
              <a:t>, </a:t>
            </a:r>
            <a:r>
              <a:rPr lang="en-GB" altLang="ru-RU" dirty="0" err="1"/>
              <a:t>безнадежности</a:t>
            </a:r>
            <a:r>
              <a:rPr lang="en-GB" altLang="ru-RU" dirty="0"/>
              <a:t> и </a:t>
            </a:r>
            <a:r>
              <a:rPr lang="en-GB" altLang="ru-RU" dirty="0" err="1"/>
              <a:t>отчаяния</a:t>
            </a:r>
            <a:r>
              <a:rPr lang="ru-RU" altLang="ru-RU" dirty="0"/>
              <a:t>.</a:t>
            </a:r>
            <a:endParaRPr lang="en-GB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966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321" y="5409127"/>
            <a:ext cx="1841679" cy="144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1"/>
                </a:solidFill>
              </a:rPr>
              <a:t>Признаки готовящегося самоубийства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alt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Ситуационные</a:t>
            </a:r>
            <a:r>
              <a:rPr lang="en-GB" altLang="ru-RU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en-GB" alt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признаки</a:t>
            </a:r>
            <a:endParaRPr lang="en-GB" altLang="ru-RU" sz="24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GB" altLang="ru-RU" sz="2400" dirty="0" err="1">
                <a:solidFill>
                  <a:srgbClr val="000000"/>
                </a:solidFill>
              </a:rPr>
              <a:t>Человек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может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решиться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на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самоубийство</a:t>
            </a:r>
            <a:r>
              <a:rPr lang="en-GB" altLang="ru-RU" sz="2400" dirty="0">
                <a:solidFill>
                  <a:srgbClr val="000000"/>
                </a:solidFill>
              </a:rPr>
              <a:t>, </a:t>
            </a:r>
            <a:r>
              <a:rPr lang="en-GB" altLang="ru-RU" sz="2400" dirty="0" err="1">
                <a:solidFill>
                  <a:srgbClr val="000000"/>
                </a:solidFill>
              </a:rPr>
              <a:t>если</a:t>
            </a:r>
            <a:r>
              <a:rPr lang="en-GB" altLang="ru-RU" sz="2400" dirty="0">
                <a:solidFill>
                  <a:srgbClr val="000000"/>
                </a:solidFill>
              </a:rPr>
              <a:t>:</a:t>
            </a:r>
          </a:p>
          <a:p>
            <a:r>
              <a:rPr lang="en-GB" altLang="ru-RU" sz="2400" dirty="0" err="1" smtClean="0">
                <a:solidFill>
                  <a:srgbClr val="000000"/>
                </a:solidFill>
              </a:rPr>
              <a:t>Социально</a:t>
            </a:r>
            <a:r>
              <a:rPr lang="en-GB" altLang="ru-RU" sz="2400" dirty="0" smtClean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изолирован</a:t>
            </a:r>
            <a:r>
              <a:rPr lang="en-GB" altLang="ru-RU" sz="2400" dirty="0">
                <a:solidFill>
                  <a:srgbClr val="000000"/>
                </a:solidFill>
              </a:rPr>
              <a:t> (</a:t>
            </a:r>
            <a:r>
              <a:rPr lang="en-GB" altLang="ru-RU" sz="2400" dirty="0" err="1">
                <a:solidFill>
                  <a:srgbClr val="000000"/>
                </a:solidFill>
              </a:rPr>
              <a:t>не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имеет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друзей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или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имеет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только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одного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друга</a:t>
            </a:r>
            <a:r>
              <a:rPr lang="en-GB" altLang="ru-RU" sz="2400" dirty="0">
                <a:solidFill>
                  <a:srgbClr val="000000"/>
                </a:solidFill>
              </a:rPr>
              <a:t>), </a:t>
            </a:r>
            <a:r>
              <a:rPr lang="en-GB" altLang="ru-RU" sz="2400" dirty="0" err="1">
                <a:solidFill>
                  <a:srgbClr val="000000"/>
                </a:solidFill>
              </a:rPr>
              <a:t>чувствует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себя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 smtClean="0">
                <a:solidFill>
                  <a:srgbClr val="000000"/>
                </a:solidFill>
              </a:rPr>
              <a:t>отверженным</a:t>
            </a:r>
            <a:r>
              <a:rPr lang="en-GB" altLang="ru-RU" sz="2400" dirty="0" smtClean="0">
                <a:solidFill>
                  <a:srgbClr val="000000"/>
                </a:solidFill>
              </a:rPr>
              <a:t>;</a:t>
            </a:r>
            <a:endParaRPr lang="ru-RU" altLang="ru-RU" sz="2400" dirty="0" smtClean="0">
              <a:solidFill>
                <a:srgbClr val="000000"/>
              </a:solidFill>
            </a:endParaRPr>
          </a:p>
          <a:p>
            <a:r>
              <a:rPr lang="en-GB" altLang="ru-RU" sz="2400" dirty="0" err="1" smtClean="0">
                <a:solidFill>
                  <a:srgbClr val="000000"/>
                </a:solidFill>
              </a:rPr>
              <a:t>Живет</a:t>
            </a:r>
            <a:r>
              <a:rPr lang="en-GB" altLang="ru-RU" sz="2400" dirty="0" smtClean="0">
                <a:solidFill>
                  <a:srgbClr val="000000"/>
                </a:solidFill>
              </a:rPr>
              <a:t> </a:t>
            </a:r>
            <a:r>
              <a:rPr lang="en-GB" altLang="ru-RU" sz="2400" dirty="0">
                <a:solidFill>
                  <a:srgbClr val="000000"/>
                </a:solidFill>
              </a:rPr>
              <a:t>в </a:t>
            </a:r>
            <a:r>
              <a:rPr lang="en-GB" altLang="ru-RU" sz="2400" dirty="0" err="1">
                <a:solidFill>
                  <a:srgbClr val="000000"/>
                </a:solidFill>
              </a:rPr>
              <a:t>нестабильном</a:t>
            </a:r>
            <a:r>
              <a:rPr lang="en-GB" altLang="ru-RU" sz="2400" u="sng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состоянии</a:t>
            </a:r>
            <a:r>
              <a:rPr lang="en-GB" altLang="ru-RU" sz="2400" dirty="0">
                <a:solidFill>
                  <a:srgbClr val="000000"/>
                </a:solidFill>
              </a:rPr>
              <a:t> (</a:t>
            </a:r>
            <a:r>
              <a:rPr lang="en-GB" altLang="ru-RU" sz="2400" dirty="0" err="1">
                <a:solidFill>
                  <a:srgbClr val="000000"/>
                </a:solidFill>
              </a:rPr>
              <a:t>серьезный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кризис</a:t>
            </a:r>
            <a:r>
              <a:rPr lang="en-GB" altLang="ru-RU" sz="2400" dirty="0">
                <a:solidFill>
                  <a:srgbClr val="000000"/>
                </a:solidFill>
              </a:rPr>
              <a:t> в </a:t>
            </a:r>
            <a:r>
              <a:rPr lang="en-GB" altLang="ru-RU" sz="2400" dirty="0" err="1">
                <a:solidFill>
                  <a:srgbClr val="000000"/>
                </a:solidFill>
              </a:rPr>
              <a:t>семье</a:t>
            </a:r>
            <a:r>
              <a:rPr lang="en-GB" altLang="ru-RU" sz="2400" dirty="0">
                <a:solidFill>
                  <a:srgbClr val="000000"/>
                </a:solidFill>
              </a:rPr>
              <a:t> – в </a:t>
            </a:r>
            <a:r>
              <a:rPr lang="en-GB" altLang="ru-RU" sz="2400" dirty="0" err="1">
                <a:solidFill>
                  <a:srgbClr val="000000"/>
                </a:solidFill>
              </a:rPr>
              <a:t>отношениях</a:t>
            </a:r>
            <a:r>
              <a:rPr lang="en-GB" altLang="ru-RU" sz="2400" dirty="0">
                <a:solidFill>
                  <a:srgbClr val="000000"/>
                </a:solidFill>
              </a:rPr>
              <a:t> к </a:t>
            </a:r>
            <a:r>
              <a:rPr lang="en-GB" altLang="ru-RU" sz="2400" dirty="0" err="1">
                <a:solidFill>
                  <a:srgbClr val="000000"/>
                </a:solidFill>
              </a:rPr>
              <a:t>родителям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или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родителей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друг</a:t>
            </a:r>
            <a:r>
              <a:rPr lang="en-GB" altLang="ru-RU" sz="2400" dirty="0">
                <a:solidFill>
                  <a:srgbClr val="000000"/>
                </a:solidFill>
              </a:rPr>
              <a:t> с </a:t>
            </a:r>
            <a:r>
              <a:rPr lang="en-GB" altLang="ru-RU" sz="2400" dirty="0" err="1">
                <a:solidFill>
                  <a:srgbClr val="000000"/>
                </a:solidFill>
              </a:rPr>
              <a:t>другом</a:t>
            </a:r>
            <a:r>
              <a:rPr lang="en-GB" altLang="ru-RU" sz="2400" dirty="0">
                <a:solidFill>
                  <a:srgbClr val="000000"/>
                </a:solidFill>
              </a:rPr>
              <a:t>; </a:t>
            </a:r>
            <a:r>
              <a:rPr lang="en-GB" altLang="ru-RU" sz="2400" dirty="0" err="1">
                <a:solidFill>
                  <a:srgbClr val="000000"/>
                </a:solidFill>
              </a:rPr>
              <a:t>алкоголизм</a:t>
            </a:r>
            <a:r>
              <a:rPr lang="en-GB" altLang="ru-RU" sz="2400" dirty="0">
                <a:solidFill>
                  <a:srgbClr val="000000"/>
                </a:solidFill>
              </a:rPr>
              <a:t> – </a:t>
            </a:r>
            <a:r>
              <a:rPr lang="en-GB" altLang="ru-RU" sz="2400" dirty="0" err="1">
                <a:solidFill>
                  <a:srgbClr val="000000"/>
                </a:solidFill>
              </a:rPr>
              <a:t>личная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или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семейная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проблема</a:t>
            </a:r>
            <a:r>
              <a:rPr lang="en-GB" altLang="ru-RU" sz="2400" dirty="0" smtClean="0">
                <a:solidFill>
                  <a:srgbClr val="000000"/>
                </a:solidFill>
              </a:rPr>
              <a:t>);</a:t>
            </a:r>
            <a:endParaRPr lang="ru-RU" altLang="ru-RU" sz="2400" dirty="0" smtClean="0">
              <a:solidFill>
                <a:srgbClr val="000000"/>
              </a:solidFill>
            </a:endParaRPr>
          </a:p>
          <a:p>
            <a:r>
              <a:rPr lang="en-GB" altLang="ru-RU" sz="2400" dirty="0" err="1" smtClean="0">
                <a:solidFill>
                  <a:srgbClr val="000000"/>
                </a:solidFill>
              </a:rPr>
              <a:t>Ощущает</a:t>
            </a:r>
            <a:r>
              <a:rPr lang="en-GB" altLang="ru-RU" sz="2400" dirty="0" smtClean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себя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жертвой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насилия</a:t>
            </a:r>
            <a:r>
              <a:rPr lang="en-GB" altLang="ru-RU" sz="2400" dirty="0">
                <a:solidFill>
                  <a:srgbClr val="000000"/>
                </a:solidFill>
              </a:rPr>
              <a:t> – </a:t>
            </a:r>
            <a:r>
              <a:rPr lang="en-GB" altLang="ru-RU" sz="2400" dirty="0" err="1">
                <a:solidFill>
                  <a:srgbClr val="000000"/>
                </a:solidFill>
              </a:rPr>
              <a:t>физического</a:t>
            </a:r>
            <a:r>
              <a:rPr lang="en-GB" altLang="ru-RU" sz="2400" dirty="0">
                <a:solidFill>
                  <a:srgbClr val="000000"/>
                </a:solidFill>
              </a:rPr>
              <a:t>, </a:t>
            </a:r>
            <a:r>
              <a:rPr lang="en-GB" altLang="ru-RU" sz="2400" dirty="0" err="1">
                <a:solidFill>
                  <a:srgbClr val="000000"/>
                </a:solidFill>
              </a:rPr>
              <a:t>сексуального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или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эмоционального</a:t>
            </a:r>
            <a:r>
              <a:rPr lang="en-GB" altLang="ru-RU" sz="2400" dirty="0">
                <a:solidFill>
                  <a:srgbClr val="000000"/>
                </a:solidFill>
              </a:rPr>
              <a:t>; </a:t>
            </a:r>
            <a:endParaRPr lang="ru-RU" altLang="ru-RU" sz="2400" dirty="0" smtClean="0">
              <a:solidFill>
                <a:srgbClr val="000000"/>
              </a:solidFill>
            </a:endParaRPr>
          </a:p>
          <a:p>
            <a:r>
              <a:rPr lang="en-GB" altLang="ru-RU" sz="2400" dirty="0" err="1" smtClean="0">
                <a:solidFill>
                  <a:srgbClr val="000000"/>
                </a:solidFill>
              </a:rPr>
              <a:t>Предпринимал</a:t>
            </a:r>
            <a:r>
              <a:rPr lang="en-GB" altLang="ru-RU" sz="2400" dirty="0" smtClean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попытку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суицида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 smtClean="0">
                <a:solidFill>
                  <a:srgbClr val="000000"/>
                </a:solidFill>
              </a:rPr>
              <a:t>ранее</a:t>
            </a:r>
            <a:r>
              <a:rPr lang="en-GB" altLang="ru-RU" sz="2400" dirty="0" smtClean="0">
                <a:solidFill>
                  <a:srgbClr val="000000"/>
                </a:solidFill>
              </a:rPr>
              <a:t>;</a:t>
            </a:r>
            <a:endParaRPr lang="ru-RU" altLang="ru-RU" sz="2400" dirty="0" smtClean="0">
              <a:solidFill>
                <a:srgbClr val="000000"/>
              </a:solidFill>
            </a:endParaRPr>
          </a:p>
          <a:p>
            <a:r>
              <a:rPr lang="en-GB" altLang="ru-RU" sz="2400" dirty="0" err="1" smtClean="0">
                <a:solidFill>
                  <a:srgbClr val="000000"/>
                </a:solidFill>
              </a:rPr>
              <a:t>Имеет</a:t>
            </a:r>
            <a:r>
              <a:rPr lang="en-GB" altLang="ru-RU" sz="2400" dirty="0" smtClean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склонность</a:t>
            </a:r>
            <a:r>
              <a:rPr lang="en-GB" altLang="ru-RU" sz="2400" dirty="0">
                <a:solidFill>
                  <a:srgbClr val="000000"/>
                </a:solidFill>
              </a:rPr>
              <a:t> к </a:t>
            </a:r>
            <a:r>
              <a:rPr lang="en-GB" altLang="ru-RU" sz="2400" dirty="0" err="1">
                <a:solidFill>
                  <a:srgbClr val="000000"/>
                </a:solidFill>
              </a:rPr>
              <a:t>самоубийству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вследствие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того</a:t>
            </a:r>
            <a:r>
              <a:rPr lang="en-GB" altLang="ru-RU" sz="2400" dirty="0">
                <a:solidFill>
                  <a:srgbClr val="000000"/>
                </a:solidFill>
              </a:rPr>
              <a:t>, </a:t>
            </a:r>
            <a:r>
              <a:rPr lang="en-GB" altLang="ru-RU" sz="2400" dirty="0" err="1">
                <a:solidFill>
                  <a:srgbClr val="000000"/>
                </a:solidFill>
              </a:rPr>
              <a:t>что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оно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совершалось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кем</a:t>
            </a:r>
            <a:r>
              <a:rPr lang="en-GB" altLang="ru-RU" sz="2400" dirty="0">
                <a:solidFill>
                  <a:srgbClr val="000000"/>
                </a:solidFill>
              </a:rPr>
              <a:t> -</a:t>
            </a:r>
            <a:r>
              <a:rPr lang="en-GB" altLang="ru-RU" sz="2400" dirty="0" err="1">
                <a:solidFill>
                  <a:srgbClr val="000000"/>
                </a:solidFill>
              </a:rPr>
              <a:t>то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из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друзей</a:t>
            </a:r>
            <a:r>
              <a:rPr lang="en-GB" altLang="ru-RU" sz="2400" dirty="0">
                <a:solidFill>
                  <a:srgbClr val="000000"/>
                </a:solidFill>
              </a:rPr>
              <a:t>, </a:t>
            </a:r>
            <a:r>
              <a:rPr lang="en-GB" altLang="ru-RU" sz="2400" dirty="0" err="1">
                <a:solidFill>
                  <a:srgbClr val="000000"/>
                </a:solidFill>
              </a:rPr>
              <a:t>знакомых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или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членов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 smtClean="0">
                <a:solidFill>
                  <a:srgbClr val="000000"/>
                </a:solidFill>
              </a:rPr>
              <a:t>семьи</a:t>
            </a:r>
            <a:r>
              <a:rPr lang="en-GB" altLang="ru-RU" sz="2400" dirty="0" smtClean="0">
                <a:solidFill>
                  <a:srgbClr val="000000"/>
                </a:solidFill>
              </a:rPr>
              <a:t>;</a:t>
            </a:r>
            <a:endParaRPr lang="ru-RU" altLang="ru-RU" sz="2400" dirty="0" smtClean="0">
              <a:solidFill>
                <a:srgbClr val="000000"/>
              </a:solidFill>
            </a:endParaRPr>
          </a:p>
          <a:p>
            <a:r>
              <a:rPr lang="en-GB" altLang="ru-RU" sz="2400" dirty="0" err="1" smtClean="0">
                <a:solidFill>
                  <a:srgbClr val="000000"/>
                </a:solidFill>
              </a:rPr>
              <a:t>Перенес</a:t>
            </a:r>
            <a:r>
              <a:rPr lang="en-GB" altLang="ru-RU" sz="2400" dirty="0" smtClean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тяжелую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потерю</a:t>
            </a:r>
            <a:r>
              <a:rPr lang="en-GB" altLang="ru-RU" sz="2400" dirty="0">
                <a:solidFill>
                  <a:srgbClr val="000000"/>
                </a:solidFill>
              </a:rPr>
              <a:t> (</a:t>
            </a:r>
            <a:r>
              <a:rPr lang="en-GB" altLang="ru-RU" sz="2400" dirty="0" err="1">
                <a:solidFill>
                  <a:srgbClr val="000000"/>
                </a:solidFill>
              </a:rPr>
              <a:t>смерть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кого-то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из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близких</a:t>
            </a:r>
            <a:r>
              <a:rPr lang="en-GB" altLang="ru-RU" sz="2400" dirty="0">
                <a:solidFill>
                  <a:srgbClr val="000000"/>
                </a:solidFill>
              </a:rPr>
              <a:t>, </a:t>
            </a:r>
            <a:r>
              <a:rPr lang="en-GB" altLang="ru-RU" sz="2400" dirty="0" err="1">
                <a:solidFill>
                  <a:srgbClr val="000000"/>
                </a:solidFill>
              </a:rPr>
              <a:t>развод</a:t>
            </a:r>
            <a:r>
              <a:rPr lang="en-GB" altLang="ru-RU" sz="2400" dirty="0">
                <a:solidFill>
                  <a:srgbClr val="000000"/>
                </a:solidFill>
              </a:rPr>
              <a:t> </a:t>
            </a:r>
            <a:r>
              <a:rPr lang="en-GB" altLang="ru-RU" sz="2400" dirty="0" err="1">
                <a:solidFill>
                  <a:srgbClr val="000000"/>
                </a:solidFill>
              </a:rPr>
              <a:t>родителей</a:t>
            </a:r>
            <a:r>
              <a:rPr lang="en-GB" altLang="ru-RU" sz="2400" dirty="0">
                <a:solidFill>
                  <a:srgbClr val="000000"/>
                </a:solidFill>
              </a:rPr>
              <a:t>).</a:t>
            </a:r>
          </a:p>
          <a:p>
            <a:pPr>
              <a:lnSpc>
                <a:spcPct val="80000"/>
              </a:lnSpc>
              <a:spcBef>
                <a:spcPts val="500"/>
              </a:spcBef>
            </a:pPr>
            <a:endParaRPr lang="en-GB" altLang="ru-RU" sz="2400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92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1"/>
                </a:solidFill>
              </a:rPr>
              <a:t>ВИДЫ СУИЦИДА</a:t>
            </a:r>
            <a:endParaRPr lang="ru-RU" sz="3200" b="1" i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81681"/>
            <a:ext cx="10820400" cy="402412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Истинный </a:t>
            </a:r>
            <a:r>
              <a:rPr lang="ru-RU" b="1" dirty="0"/>
              <a:t>суицид</a:t>
            </a:r>
            <a:endParaRPr lang="ru-RU" dirty="0"/>
          </a:p>
          <a:p>
            <a:r>
              <a:rPr lang="ru-RU" dirty="0"/>
              <a:t>Никогда не бывает спонтанным.</a:t>
            </a:r>
          </a:p>
          <a:p>
            <a:r>
              <a:rPr lang="ru-RU" dirty="0"/>
              <a:t>Такому суициду всегда предшествуют угнетенное настроение, депрессивное состояние или просто мысли об уходе из жизни. Причем окружающие, даже самые близкие люди, нередко такого состояния человека не замечают.</a:t>
            </a:r>
          </a:p>
          <a:p>
            <a:pPr marL="0" indent="0">
              <a:buNone/>
            </a:pPr>
            <a:r>
              <a:rPr lang="ru-RU" b="1" dirty="0" smtClean="0"/>
              <a:t>Скрытый </a:t>
            </a:r>
            <a:r>
              <a:rPr lang="ru-RU" b="1" dirty="0"/>
              <a:t>суицид</a:t>
            </a:r>
            <a:endParaRPr lang="ru-RU" dirty="0"/>
          </a:p>
          <a:p>
            <a:r>
              <a:rPr lang="ru-RU" dirty="0"/>
              <a:t>Это </a:t>
            </a:r>
            <a:r>
              <a:rPr lang="ru-RU" i="1" dirty="0"/>
              <a:t>завуалированное самоубийство.</a:t>
            </a:r>
            <a:endParaRPr lang="ru-RU" dirty="0"/>
          </a:p>
          <a:p>
            <a:r>
              <a:rPr lang="ru-RU" dirty="0"/>
              <a:t>Человек погибает от внешних сил, по большей части им же спровоцированных. Например, рискованная езда на автомобиле, занятия экстремальными видами спорта и даже алкогольная или наркотическая зависимость…</a:t>
            </a:r>
          </a:p>
          <a:p>
            <a:r>
              <a:rPr lang="ru-RU" dirty="0"/>
              <a:t>И сколько угодно можно твердить человеку о том, что все это опасно для жизни, как правило, именно этой опасности они жаждут.</a:t>
            </a:r>
          </a:p>
          <a:p>
            <a:pPr marL="0" indent="0">
              <a:buNone/>
            </a:pPr>
            <a:r>
              <a:rPr lang="ru-RU" b="1" dirty="0" smtClean="0"/>
              <a:t>Демонстративный </a:t>
            </a:r>
            <a:r>
              <a:rPr lang="ru-RU" b="1" dirty="0"/>
              <a:t>суицид</a:t>
            </a:r>
            <a:endParaRPr lang="ru-RU" dirty="0"/>
          </a:p>
          <a:p>
            <a:r>
              <a:rPr lang="ru-RU" dirty="0"/>
              <a:t>Самоубийство, как способ привлечь внимание к своей личности, оказание давления на окружающих лиц с целью изменения конфликтной ситуации в благоприятную сторону</a:t>
            </a:r>
            <a:r>
              <a:rPr lang="ru-RU" dirty="0" smtClean="0"/>
              <a:t>. </a:t>
            </a:r>
            <a:r>
              <a:rPr lang="ru-RU" i="1" dirty="0" smtClean="0"/>
              <a:t>Проявляется </a:t>
            </a:r>
            <a:r>
              <a:rPr lang="ru-RU" i="1" dirty="0"/>
              <a:t>в виде порезов вен, отравлении лекарствами, изображения </a:t>
            </a:r>
            <a:r>
              <a:rPr lang="ru-RU" i="1" dirty="0" smtClean="0"/>
              <a:t>повешения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/>
              <a:t>Большинство самоубийц, как правило, хотели вовсе не умереть - а только достучаться до кого-то, обратить внимание на свои проблемы, позвать на помощь.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451406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261</TotalTime>
  <Words>668</Words>
  <Application>Microsoft Office PowerPoint</Application>
  <PresentationFormat>Широкоэкранный</PresentationFormat>
  <Paragraphs>111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Century Gothic</vt:lpstr>
      <vt:lpstr>След самолета</vt:lpstr>
      <vt:lpstr> «Выявление обучающихся группы суицидального риска и находящихся в кризисном состоянии» </vt:lpstr>
      <vt:lpstr>Из анализа суицидов и суицидальных попыток в Ростовской области</vt:lpstr>
      <vt:lpstr>Причины суицида детей и подростков</vt:lpstr>
      <vt:lpstr>Какие дети/подростки чаще подвержены суициду</vt:lpstr>
      <vt:lpstr>Какие дети/подростки чаще подвержены суициду</vt:lpstr>
      <vt:lpstr>Признаки готовящегося самоубийства</vt:lpstr>
      <vt:lpstr>Признаки готовящегося самоубийства</vt:lpstr>
      <vt:lpstr>Признаки готовящегося самоубийства</vt:lpstr>
      <vt:lpstr>ВИДЫ СУИЦИДА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«Выявление обучающихся группы суицидального риска и находящихся в кризисном состоянии»</dc:title>
  <dc:creator>123</dc:creator>
  <cp:lastModifiedBy>Ветрова Ирина Сергеевна</cp:lastModifiedBy>
  <cp:revision>14</cp:revision>
  <dcterms:created xsi:type="dcterms:W3CDTF">2019-03-20T09:35:47Z</dcterms:created>
  <dcterms:modified xsi:type="dcterms:W3CDTF">2019-03-26T11:44:07Z</dcterms:modified>
</cp:coreProperties>
</file>