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25" r:id="rId2"/>
    <p:sldId id="322" r:id="rId3"/>
    <p:sldId id="268" r:id="rId4"/>
    <p:sldId id="269" r:id="rId5"/>
    <p:sldId id="270" r:id="rId6"/>
    <p:sldId id="271" r:id="rId7"/>
    <p:sldId id="272" r:id="rId8"/>
    <p:sldId id="330" r:id="rId9"/>
    <p:sldId id="258" r:id="rId10"/>
    <p:sldId id="274" r:id="rId11"/>
    <p:sldId id="256" r:id="rId12"/>
    <p:sldId id="257" r:id="rId13"/>
    <p:sldId id="275" r:id="rId14"/>
    <p:sldId id="278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79" r:id="rId23"/>
    <p:sldId id="280" r:id="rId24"/>
    <p:sldId id="281" r:id="rId25"/>
    <p:sldId id="282" r:id="rId26"/>
    <p:sldId id="284" r:id="rId27"/>
    <p:sldId id="290" r:id="rId28"/>
    <p:sldId id="292" r:id="rId29"/>
    <p:sldId id="329" r:id="rId30"/>
    <p:sldId id="273" r:id="rId31"/>
    <p:sldId id="298" r:id="rId32"/>
    <p:sldId id="320" r:id="rId33"/>
    <p:sldId id="299" r:id="rId34"/>
    <p:sldId id="300" r:id="rId35"/>
    <p:sldId id="305" r:id="rId36"/>
    <p:sldId id="321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08" r:id="rId45"/>
    <p:sldId id="310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9" cy="496253"/>
          </a:xfrm>
          <a:prstGeom prst="rect">
            <a:avLst/>
          </a:prstGeom>
        </p:spPr>
        <p:txBody>
          <a:bodyPr vert="horz" lIns="91574" tIns="45787" rIns="91574" bIns="457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41" y="0"/>
            <a:ext cx="2946138" cy="496253"/>
          </a:xfrm>
          <a:prstGeom prst="rect">
            <a:avLst/>
          </a:prstGeom>
        </p:spPr>
        <p:txBody>
          <a:bodyPr vert="horz" lIns="91574" tIns="45787" rIns="91574" bIns="45787" rtlCol="0"/>
          <a:lstStyle>
            <a:lvl1pPr algn="r">
              <a:defRPr sz="1200"/>
            </a:lvl1pPr>
          </a:lstStyle>
          <a:p>
            <a:fld id="{63E0862E-0E82-4B72-87E3-D8DC02AA064A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6139" cy="496252"/>
          </a:xfrm>
          <a:prstGeom prst="rect">
            <a:avLst/>
          </a:prstGeom>
        </p:spPr>
        <p:txBody>
          <a:bodyPr vert="horz" lIns="91574" tIns="45787" rIns="91574" bIns="457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41" y="9428800"/>
            <a:ext cx="2946138" cy="496252"/>
          </a:xfrm>
          <a:prstGeom prst="rect">
            <a:avLst/>
          </a:prstGeom>
        </p:spPr>
        <p:txBody>
          <a:bodyPr vert="horz" lIns="91574" tIns="45787" rIns="91574" bIns="45787" rtlCol="0" anchor="b"/>
          <a:lstStyle>
            <a:lvl1pPr algn="r">
              <a:defRPr sz="1200"/>
            </a:lvl1pPr>
          </a:lstStyle>
          <a:p>
            <a:fld id="{E8692D03-8E44-4471-9AB4-DCF1F15B2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25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536" tIns="45769" rIns="91536" bIns="457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536" tIns="45769" rIns="91536" bIns="45769" rtlCol="0"/>
          <a:lstStyle>
            <a:lvl1pPr algn="r">
              <a:defRPr sz="1200"/>
            </a:lvl1pPr>
          </a:lstStyle>
          <a:p>
            <a:fld id="{C4820306-DE98-4969-9FA0-E19CEE88590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6" tIns="45769" rIns="91536" bIns="4576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536" tIns="45769" rIns="91536" bIns="4576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536" tIns="45769" rIns="91536" bIns="457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536" tIns="45769" rIns="91536" bIns="45769" rtlCol="0" anchor="b"/>
          <a:lstStyle>
            <a:lvl1pPr algn="r">
              <a:defRPr sz="1200"/>
            </a:lvl1pPr>
          </a:lstStyle>
          <a:p>
            <a:fld id="{99200221-4120-4266-A605-08DB8C6A98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4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CAEBFB-0186-4CBF-81A1-42B98FB28EAF}" type="slidenum">
              <a:rPr lang="ru-RU" smtClean="0">
                <a:latin typeface="Tahoma" pitchFamily="34" charset="0"/>
              </a:rPr>
              <a:pPr/>
              <a:t>3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A66A8622-8BC8-41B0-9BDB-6B16BDA47A72}" type="datetime1">
              <a:rPr lang="ru-RU" smtClean="0">
                <a:latin typeface="Tahoma" pitchFamily="34" charset="0"/>
              </a:rPr>
              <a:pPr/>
              <a:t>09.12.2024</a:t>
            </a:fld>
            <a:endParaRPr lang="ru-RU" smtClean="0">
              <a:latin typeface="Tahoma" pitchFamily="34" charset="0"/>
            </a:endParaRP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5F03E6-C3C3-47F8-B5C7-A48EA9E4562B}" type="slidenum">
              <a:rPr lang="ru-RU" smtClean="0">
                <a:latin typeface="Tahoma" pitchFamily="34" charset="0"/>
              </a:rPr>
              <a:pPr/>
              <a:t>26</a:t>
            </a:fld>
            <a:endParaRPr lang="ru-RU" smtClean="0">
              <a:latin typeface="Tahoma" pitchFamily="34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A66A8622-8BC8-41B0-9BDB-6B16BDA47A72}" type="datetime1">
              <a:rPr lang="ru-RU" smtClean="0">
                <a:solidFill>
                  <a:prstClr val="black"/>
                </a:solidFill>
                <a:latin typeface="Tahoma" pitchFamily="34" charset="0"/>
              </a:rPr>
              <a:pPr/>
              <a:t>09.12.2024</a:t>
            </a:fld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5F03E6-C3C3-47F8-B5C7-A48EA9E4562B}" type="slidenum">
              <a:rPr lang="ru-RU" smtClean="0">
                <a:solidFill>
                  <a:prstClr val="black"/>
                </a:solidFill>
                <a:latin typeface="Tahoma" pitchFamily="34" charset="0"/>
              </a:rPr>
              <a:pPr/>
              <a:t>43</a:t>
            </a:fld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16BC-3854-4367-8F1C-03AE5D210C7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7D4-CE6D-4367-A13A-C5E3ABE30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16BC-3854-4367-8F1C-03AE5D210C7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7D4-CE6D-4367-A13A-C5E3ABE30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16BC-3854-4367-8F1C-03AE5D210C7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7D4-CE6D-4367-A13A-C5E3ABE30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16BC-3854-4367-8F1C-03AE5D210C7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7D4-CE6D-4367-A13A-C5E3ABE30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16BC-3854-4367-8F1C-03AE5D210C7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7D4-CE6D-4367-A13A-C5E3ABE30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16BC-3854-4367-8F1C-03AE5D210C7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7D4-CE6D-4367-A13A-C5E3ABE30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16BC-3854-4367-8F1C-03AE5D210C7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7D4-CE6D-4367-A13A-C5E3ABE30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16BC-3854-4367-8F1C-03AE5D210C7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7D4-CE6D-4367-A13A-C5E3ABE30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16BC-3854-4367-8F1C-03AE5D210C7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7D4-CE6D-4367-A13A-C5E3ABE30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16BC-3854-4367-8F1C-03AE5D210C7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7D4-CE6D-4367-A13A-C5E3ABE30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16BC-3854-4367-8F1C-03AE5D210C7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7D4-CE6D-4367-A13A-C5E3ABE30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C16BC-3854-4367-8F1C-03AE5D210C7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9E7D4-CE6D-4367-A13A-C5E3ABE30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71563"/>
            <a:ext cx="83915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57188" y="357456"/>
            <a:ext cx="8501062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для  информирования родителей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57188" y="4471988"/>
            <a:ext cx="8501062" cy="2060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ГОСУДАРСТВЕННАЯ ИТОГОВАЯ АТТЕСТАЦИЯ  ВЫПУСКНИКОВ                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9,11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КЛАССОВ 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2025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ГОДУ</a:t>
            </a:r>
          </a:p>
          <a:p>
            <a:pPr algn="ctr" eaLnBrk="0" hangingPunct="0"/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859713" cy="3560763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Необходимо преодолеть минимальный порог баллов;</a:t>
            </a:r>
          </a:p>
          <a:p>
            <a:pPr eaLnBrk="1" hangingPunct="1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Если получены баллы ниже минимального </a:t>
            </a:r>
            <a:r>
              <a:rPr lang="ru-RU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одному предмет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у, то этот предмет можно пересдать   в период ЕГЭ;</a:t>
            </a:r>
          </a:p>
          <a:p>
            <a:pPr eaLnBrk="1" hangingPunct="1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Если получены баллы  ниже минимального по </a:t>
            </a:r>
            <a:r>
              <a:rPr lang="ru-RU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двум предметам,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 выпускник  не получает аттестат, пересдать  можно в сентябрьские сроки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 по русскому языку и математике</a:t>
            </a:r>
          </a:p>
        </p:txBody>
      </p:sp>
      <p:sp>
        <p:nvSpPr>
          <p:cNvPr id="1126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8E7A3DBC-5846-4EEC-A86C-EC4D5ACFD5E6}" type="slidenum">
              <a:rPr lang="ru-RU" smtClean="0">
                <a:solidFill>
                  <a:schemeClr val="bg1"/>
                </a:solidFill>
                <a:latin typeface="Tahoma" pitchFamily="34" charset="0"/>
              </a:rPr>
              <a:pPr/>
              <a:t>10</a:t>
            </a:fld>
            <a:endParaRPr lang="ru-RU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оготип егэ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0"/>
            <a:ext cx="2267744" cy="1340768"/>
          </a:xfrm>
          <a:prstGeom prst="rect">
            <a:avLst/>
          </a:prstGeom>
        </p:spPr>
      </p:pic>
      <p:pic>
        <p:nvPicPr>
          <p:cNvPr id="6" name="Рисунок 5" descr="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068960"/>
            <a:ext cx="576064" cy="36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темат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336704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eaLnBrk="1" hangingPunct="1"/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Количество предметов определяет выпускник (рекомендуется для поступления в вуз выбрать не менее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дополнительных предметов);</a:t>
            </a:r>
          </a:p>
          <a:p>
            <a:pPr eaLnBrk="1" hangingPunct="1"/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Количество баллов на отметки в аттестате не влияет;</a:t>
            </a:r>
          </a:p>
          <a:p>
            <a:pPr eaLnBrk="1" hangingPunct="1"/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случае если участник ЕГЭ, выпускник общеобразовательного учреждения текущего года,  получил на ГИА неудовлетворительные результаты по любому из учебных предметов, он имеет право пересдать данный предмет в следующем году.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 по предметам по выбору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259387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Иметь допуск к итоговой аттестации,             в том числе по итоговому сочинению (изложению);</a:t>
            </a:r>
          </a:p>
          <a:p>
            <a:pPr eaLnBrk="1" hangingPunct="1"/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Подать </a:t>
            </a:r>
            <a:r>
              <a:rPr lang="ru-RU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 1 февраля 2025 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года заявление о желании участвовать в ЕГЭ (ГВЭ-11);</a:t>
            </a:r>
          </a:p>
          <a:p>
            <a:pPr eaLnBrk="1" hangingPunct="1"/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Явиться на экзамен с паспортом                  в установленные сроки.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2400"/>
            <a:ext cx="8928992" cy="6123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участия в ЕГЭ (ГВЭ-11) необходимо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BB9D1633-6FE1-45E4-A6D8-237B0746E0DF}" type="slidenum">
              <a:rPr lang="ru-RU" smtClean="0">
                <a:solidFill>
                  <a:schemeClr val="bg1"/>
                </a:solidFill>
                <a:latin typeface="Tahoma" pitchFamily="34" charset="0"/>
              </a:rPr>
              <a:pPr/>
              <a:t>14</a:t>
            </a:fld>
            <a:endParaRPr lang="ru-RU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ЕГ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0"/>
            <a:ext cx="2339752" cy="980727"/>
          </a:xfrm>
          <a:prstGeom prst="rect">
            <a:avLst/>
          </a:prstGeom>
        </p:spPr>
      </p:pic>
      <p:pic>
        <p:nvPicPr>
          <p:cNvPr id="6" name="Рисунок 5" descr="белый фо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124744"/>
            <a:ext cx="2952328" cy="33123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оготип ЕГ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0"/>
            <a:ext cx="2339752" cy="1052735"/>
          </a:xfrm>
          <a:prstGeom prst="rect">
            <a:avLst/>
          </a:prstGeom>
        </p:spPr>
      </p:pic>
      <p:pic>
        <p:nvPicPr>
          <p:cNvPr id="5" name="Рисунок 4" descr="белый фо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196752"/>
            <a:ext cx="2808312" cy="32403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н.я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егэ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0"/>
            <a:ext cx="2339752" cy="9087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егэ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0"/>
            <a:ext cx="2339752" cy="191683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9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ФИПИ Федеральный институт педагогических измерений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www.fipi.ru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Портал информационной поддержки ЕГЭ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-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ege.edu.ru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Портал информационной поддержки ГИА-9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-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www.gia.edu.ru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РФ –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минпросвещения.рф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Минобразования РО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www.rostobr.ru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Управление образования г.Таганрога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www.tagobr.ru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Телефон «горячей линии» по вопросам ГИА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(8634)36-64-65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пн.,чт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., с 14-00 до 17-00)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2068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 ГИА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7" y="5229200"/>
            <a:ext cx="288033" cy="7200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1520" y="682678"/>
            <a:ext cx="8754853" cy="5619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Схема организации системы видеонаблюдения </a:t>
            </a:r>
          </a:p>
        </p:txBody>
      </p:sp>
      <p:sp>
        <p:nvSpPr>
          <p:cNvPr id="73" name="Прямоугольник 72"/>
          <p:cNvSpPr/>
          <p:nvPr/>
        </p:nvSpPr>
        <p:spPr>
          <a:xfrm rot="10800000">
            <a:off x="0" y="3318696"/>
            <a:ext cx="9143999" cy="15064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0000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 rot="10800000">
            <a:off x="0" y="1618473"/>
            <a:ext cx="9143999" cy="15064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0000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1" name="Заголовок 1"/>
          <p:cNvSpPr txBox="1">
            <a:spLocks/>
          </p:cNvSpPr>
          <p:nvPr/>
        </p:nvSpPr>
        <p:spPr bwMode="auto">
          <a:xfrm>
            <a:off x="900113" y="1743075"/>
            <a:ext cx="46085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altLang="ru-RU" b="1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г.Москва</a:t>
            </a:r>
          </a:p>
          <a:p>
            <a:r>
              <a:rPr lang="ru-RU" altLang="ru-RU" b="1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Ситуационный центр мониторинга ЕГЭ</a:t>
            </a:r>
          </a:p>
        </p:txBody>
      </p:sp>
      <p:sp>
        <p:nvSpPr>
          <p:cNvPr id="18442" name="Заголовок 1"/>
          <p:cNvSpPr txBox="1">
            <a:spLocks/>
          </p:cNvSpPr>
          <p:nvPr/>
        </p:nvSpPr>
        <p:spPr bwMode="auto">
          <a:xfrm>
            <a:off x="827088" y="2314575"/>
            <a:ext cx="47466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altLang="ru-RU" sz="16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Аналитика </a:t>
            </a:r>
          </a:p>
          <a:p>
            <a:r>
              <a:rPr lang="ru-RU" altLang="ru-RU" sz="16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Контроль процесса</a:t>
            </a:r>
          </a:p>
          <a:p>
            <a:r>
              <a:rPr lang="ru-RU" altLang="ru-RU" sz="16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Диспетчеризация</a:t>
            </a:r>
          </a:p>
        </p:txBody>
      </p:sp>
      <p:sp>
        <p:nvSpPr>
          <p:cNvPr id="18443" name="Заголовок 1"/>
          <p:cNvSpPr txBox="1">
            <a:spLocks/>
          </p:cNvSpPr>
          <p:nvPr/>
        </p:nvSpPr>
        <p:spPr bwMode="auto">
          <a:xfrm>
            <a:off x="971550" y="3421063"/>
            <a:ext cx="418306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None/>
            </a:pPr>
            <a:r>
              <a:rPr lang="ru-RU" altLang="ru-RU" b="1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г.Ростов-на-Дону</a:t>
            </a:r>
          </a:p>
          <a:p>
            <a:pPr>
              <a:buFont typeface="Arial" charset="0"/>
              <a:buNone/>
            </a:pPr>
            <a:r>
              <a:rPr lang="ru-RU" altLang="ru-RU" b="1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Региональный центр обработки информации</a:t>
            </a:r>
          </a:p>
        </p:txBody>
      </p:sp>
      <p:sp>
        <p:nvSpPr>
          <p:cNvPr id="18444" name="Заголовок 1"/>
          <p:cNvSpPr txBox="1">
            <a:spLocks/>
          </p:cNvSpPr>
          <p:nvPr/>
        </p:nvSpPr>
        <p:spPr bwMode="auto">
          <a:xfrm>
            <a:off x="900113" y="5140325"/>
            <a:ext cx="316706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None/>
            </a:pPr>
            <a:r>
              <a:rPr lang="ru-RU" altLang="ru-RU" b="1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г.Таганрог</a:t>
            </a:r>
          </a:p>
          <a:p>
            <a:pPr>
              <a:buFont typeface="Arial" charset="0"/>
              <a:buNone/>
            </a:pPr>
            <a:r>
              <a:rPr lang="ru-RU" altLang="ru-RU" b="1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Пункты приема экзаменов</a:t>
            </a:r>
          </a:p>
        </p:txBody>
      </p:sp>
      <p:pic>
        <p:nvPicPr>
          <p:cNvPr id="79" name="Picture 290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23341" r="40763" b="20249"/>
          <a:stretch/>
        </p:blipFill>
        <p:spPr bwMode="auto">
          <a:xfrm>
            <a:off x="-639947" y="5013176"/>
            <a:ext cx="1279894" cy="1506424"/>
          </a:xfrm>
          <a:prstGeom prst="chord">
            <a:avLst>
              <a:gd name="adj1" fmla="val 15996727"/>
              <a:gd name="adj2" fmla="val 5539773"/>
            </a:avLst>
          </a:prstGeom>
          <a:noFill/>
          <a:ln w="3175">
            <a:solidFill>
              <a:srgbClr val="005696"/>
            </a:solidFill>
          </a:ln>
          <a:effectLst/>
          <a:extLst/>
        </p:spPr>
      </p:pic>
      <p:pic>
        <p:nvPicPr>
          <p:cNvPr id="80" name="Picture 29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3317" t="1862" r="17120"/>
          <a:stretch/>
        </p:blipFill>
        <p:spPr bwMode="auto">
          <a:xfrm>
            <a:off x="-639947" y="3356992"/>
            <a:ext cx="1279894" cy="1450012"/>
          </a:xfrm>
          <a:prstGeom prst="chord">
            <a:avLst>
              <a:gd name="adj1" fmla="val 15996727"/>
              <a:gd name="adj2" fmla="val 5539773"/>
            </a:avLst>
          </a:prstGeom>
          <a:noFill/>
          <a:ln w="3175">
            <a:solidFill>
              <a:srgbClr val="005696"/>
            </a:solidFill>
          </a:ln>
          <a:effectLst/>
          <a:extLst/>
        </p:spPr>
      </p:pic>
      <p:pic>
        <p:nvPicPr>
          <p:cNvPr id="81" name="Picture 294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54706" b="27250"/>
          <a:stretch/>
        </p:blipFill>
        <p:spPr bwMode="auto">
          <a:xfrm>
            <a:off x="-639947" y="1628800"/>
            <a:ext cx="1279894" cy="1487138"/>
          </a:xfrm>
          <a:prstGeom prst="chord">
            <a:avLst>
              <a:gd name="adj1" fmla="val 15996727"/>
              <a:gd name="adj2" fmla="val 5539773"/>
            </a:avLst>
          </a:prstGeom>
          <a:noFill/>
          <a:ln w="3175">
            <a:solidFill>
              <a:srgbClr val="005696"/>
            </a:solidFill>
          </a:ln>
          <a:effectLst/>
        </p:spPr>
      </p:pic>
      <p:pic>
        <p:nvPicPr>
          <p:cNvPr id="82" name="Picture 28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11590" t="23864" r="14481" b="17938"/>
          <a:stretch/>
        </p:blipFill>
        <p:spPr bwMode="auto">
          <a:xfrm>
            <a:off x="5220072" y="2059510"/>
            <a:ext cx="1288718" cy="5691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3" name="Picture 28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11590" t="23864" r="14481" b="17938"/>
          <a:stretch/>
        </p:blipFill>
        <p:spPr bwMode="auto">
          <a:xfrm>
            <a:off x="7798580" y="3399282"/>
            <a:ext cx="654654" cy="5691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4" name="Picture 284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 l="15901" t="27114" r="9375" b="17218"/>
          <a:stretch/>
        </p:blipFill>
        <p:spPr bwMode="auto">
          <a:xfrm>
            <a:off x="7318351" y="3435485"/>
            <a:ext cx="537157" cy="44195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8451" name="Picture 287"/>
          <p:cNvPicPr>
            <a:picLocks noChangeAspect="1" noChangeArrowheads="1"/>
          </p:cNvPicPr>
          <p:nvPr/>
        </p:nvPicPr>
        <p:blipFill>
          <a:blip r:embed="rId7" cstate="print"/>
          <a:srcRect l="11227" t="13017" r="10461" b="6261"/>
          <a:stretch>
            <a:fillRect/>
          </a:stretch>
        </p:blipFill>
        <p:spPr bwMode="auto">
          <a:xfrm>
            <a:off x="7961313" y="1892300"/>
            <a:ext cx="512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86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 l="6940" t="22880" r="1696" b="7721"/>
          <a:stretch/>
        </p:blipFill>
        <p:spPr bwMode="auto">
          <a:xfrm>
            <a:off x="7012062" y="2003295"/>
            <a:ext cx="944314" cy="49142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8" name="TextBox 87"/>
          <p:cNvSpPr txBox="1"/>
          <p:nvPr/>
        </p:nvSpPr>
        <p:spPr>
          <a:xfrm>
            <a:off x="5076825" y="2476500"/>
            <a:ext cx="15128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НАБЛЮДАТЕЛИ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748588" y="3802063"/>
            <a:ext cx="121602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НАБЛЮДАТЕЛИ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178675" y="3802063"/>
            <a:ext cx="8159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КАМЕРЫ</a:t>
            </a:r>
          </a:p>
        </p:txBody>
      </p:sp>
      <p:pic>
        <p:nvPicPr>
          <p:cNvPr id="91" name="Picture 28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11590" t="23864" r="14481" b="17938"/>
          <a:stretch/>
        </p:blipFill>
        <p:spPr bwMode="auto">
          <a:xfrm>
            <a:off x="5147195" y="5435934"/>
            <a:ext cx="654654" cy="5691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2" name="Picture 284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 l="15901" t="27114" r="9375" b="17218"/>
          <a:stretch/>
        </p:blipFill>
        <p:spPr bwMode="auto">
          <a:xfrm>
            <a:off x="4666965" y="5435932"/>
            <a:ext cx="537157" cy="44195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3" name="TextBox 92"/>
          <p:cNvSpPr txBox="1"/>
          <p:nvPr/>
        </p:nvSpPr>
        <p:spPr>
          <a:xfrm>
            <a:off x="4859338" y="5838825"/>
            <a:ext cx="116522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НАБЛЮДАТЕЛИ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067175" y="5876925"/>
            <a:ext cx="8159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КАМЕРЫ</a:t>
            </a:r>
          </a:p>
        </p:txBody>
      </p:sp>
      <p:pic>
        <p:nvPicPr>
          <p:cNvPr id="95" name="Picture 28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11590" t="23864" r="14481" b="17938"/>
          <a:stretch/>
        </p:blipFill>
        <p:spPr bwMode="auto">
          <a:xfrm>
            <a:off x="7912133" y="5438138"/>
            <a:ext cx="654654" cy="5691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6" name="Picture 284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 l="15901" t="27114" r="9375" b="17218"/>
          <a:stretch/>
        </p:blipFill>
        <p:spPr bwMode="auto">
          <a:xfrm>
            <a:off x="7431903" y="5438136"/>
            <a:ext cx="537157" cy="44195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7" name="TextBox 96"/>
          <p:cNvSpPr txBox="1"/>
          <p:nvPr/>
        </p:nvSpPr>
        <p:spPr>
          <a:xfrm>
            <a:off x="7861300" y="5840413"/>
            <a:ext cx="1103313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НАБЛЮДАТЕЛИ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292975" y="5840413"/>
            <a:ext cx="8159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КАМЕРЫ</a:t>
            </a:r>
          </a:p>
        </p:txBody>
      </p:sp>
      <p:pic>
        <p:nvPicPr>
          <p:cNvPr id="99" name="Picture 28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11590" t="23864" r="14481" b="17938"/>
          <a:stretch/>
        </p:blipFill>
        <p:spPr bwMode="auto">
          <a:xfrm>
            <a:off x="5993666" y="3399282"/>
            <a:ext cx="654654" cy="5691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0" name="Picture 284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 l="15901" t="27114" r="9375" b="17218"/>
          <a:stretch/>
        </p:blipFill>
        <p:spPr bwMode="auto">
          <a:xfrm>
            <a:off x="5513436" y="3435485"/>
            <a:ext cx="537157" cy="44195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8466" name="TextBox 100"/>
          <p:cNvSpPr txBox="1">
            <a:spLocks noChangeArrowheads="1"/>
          </p:cNvSpPr>
          <p:nvPr/>
        </p:nvSpPr>
        <p:spPr bwMode="auto">
          <a:xfrm>
            <a:off x="5580063" y="3802063"/>
            <a:ext cx="11795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>
                <a:solidFill>
                  <a:srgbClr val="E46C0A"/>
                </a:solidFill>
                <a:latin typeface="Arial" charset="0"/>
              </a:rPr>
              <a:t>НАБЛЮДАТЕЛИ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716463" y="3789363"/>
            <a:ext cx="81438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КАМЕРЫ</a:t>
            </a:r>
          </a:p>
        </p:txBody>
      </p:sp>
      <p:pic>
        <p:nvPicPr>
          <p:cNvPr id="103" name="Picture 284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 l="15901" t="27114" r="9375" b="17218"/>
          <a:stretch/>
        </p:blipFill>
        <p:spPr bwMode="auto">
          <a:xfrm>
            <a:off x="6208455" y="5420615"/>
            <a:ext cx="537157" cy="44195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8469" name="TextBox 103"/>
          <p:cNvSpPr txBox="1">
            <a:spLocks noChangeArrowheads="1"/>
          </p:cNvSpPr>
          <p:nvPr/>
        </p:nvSpPr>
        <p:spPr bwMode="auto">
          <a:xfrm>
            <a:off x="5867400" y="5876925"/>
            <a:ext cx="730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>
                <a:solidFill>
                  <a:srgbClr val="215968"/>
                </a:solidFill>
                <a:latin typeface="Calibri" pitchFamily="34" charset="0"/>
              </a:rPr>
              <a:t>КАМЕРЫ</a:t>
            </a:r>
          </a:p>
        </p:txBody>
      </p:sp>
      <p:sp>
        <p:nvSpPr>
          <p:cNvPr id="18470" name="Заголовок 1"/>
          <p:cNvSpPr txBox="1">
            <a:spLocks/>
          </p:cNvSpPr>
          <p:nvPr/>
        </p:nvSpPr>
        <p:spPr bwMode="auto">
          <a:xfrm>
            <a:off x="5367338" y="4027488"/>
            <a:ext cx="13144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ru-RU" sz="1600">
                <a:solidFill>
                  <a:srgbClr val="0000CC"/>
                </a:solidFill>
                <a:latin typeface="Arial" charset="0"/>
              </a:rPr>
              <a:t>Работа </a:t>
            </a:r>
            <a:r>
              <a:rPr lang="ru-RU" altLang="ru-RU" sz="1600">
                <a:solidFill>
                  <a:srgbClr val="0000CC"/>
                </a:solidFill>
                <a:latin typeface="Arial" charset="0"/>
                <a:ea typeface="MS PGothic" pitchFamily="34" charset="-128"/>
              </a:rPr>
              <a:t>экспертов</a:t>
            </a:r>
          </a:p>
        </p:txBody>
      </p:sp>
      <p:sp>
        <p:nvSpPr>
          <p:cNvPr id="18471" name="Заголовок 1"/>
          <p:cNvSpPr txBox="1">
            <a:spLocks/>
          </p:cNvSpPr>
          <p:nvPr/>
        </p:nvSpPr>
        <p:spPr bwMode="auto">
          <a:xfrm>
            <a:off x="7216775" y="4027488"/>
            <a:ext cx="13477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ru-RU" sz="1600">
                <a:latin typeface="Arial" charset="0"/>
              </a:rPr>
              <a:t>Обработка бланков</a:t>
            </a: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6759575" y="2058988"/>
            <a:ext cx="4763" cy="2849562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Овал 107"/>
          <p:cNvSpPr/>
          <p:nvPr/>
        </p:nvSpPr>
        <p:spPr>
          <a:xfrm>
            <a:off x="6681788" y="1892300"/>
            <a:ext cx="163512" cy="2254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5802313" y="3205163"/>
            <a:ext cx="80962" cy="11271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6269038" y="3217863"/>
            <a:ext cx="82550" cy="1127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8072438" y="3206750"/>
            <a:ext cx="80962" cy="1127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8197850" y="5259388"/>
            <a:ext cx="82550" cy="1127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5434013" y="5259388"/>
            <a:ext cx="82550" cy="1127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5473700" y="4908550"/>
            <a:ext cx="2768600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5473700" y="4908550"/>
            <a:ext cx="0" cy="3524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8242300" y="4908550"/>
            <a:ext cx="0" cy="3524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V="1">
            <a:off x="6764338" y="4557713"/>
            <a:ext cx="0" cy="350837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6311900" y="2986088"/>
            <a:ext cx="0" cy="2762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8115300" y="2986088"/>
            <a:ext cx="0" cy="261937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6311900" y="2986088"/>
            <a:ext cx="1814513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6759575" y="2232025"/>
            <a:ext cx="0" cy="26193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Овал 121"/>
          <p:cNvSpPr/>
          <p:nvPr/>
        </p:nvSpPr>
        <p:spPr>
          <a:xfrm>
            <a:off x="7578725" y="3206750"/>
            <a:ext cx="80963" cy="11271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7666038" y="5259388"/>
            <a:ext cx="82550" cy="11271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4935538" y="5259388"/>
            <a:ext cx="80962" cy="11271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5" name="TextBox 124"/>
          <p:cNvSpPr txBox="1"/>
          <p:nvPr/>
        </p:nvSpPr>
        <p:spPr>
          <a:xfrm>
            <a:off x="6932613" y="2476500"/>
            <a:ext cx="10239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ВИДЕОСТЕНА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796213" y="2476500"/>
            <a:ext cx="11684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ЖУРНАЛИСТЫ</a:t>
            </a: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5842000" y="2873375"/>
            <a:ext cx="1787525" cy="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122" idx="0"/>
          </p:cNvCxnSpPr>
          <p:nvPr/>
        </p:nvCxnSpPr>
        <p:spPr>
          <a:xfrm flipH="1" flipV="1">
            <a:off x="7618413" y="2863850"/>
            <a:ext cx="0" cy="34290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 flipV="1">
            <a:off x="5842000" y="2874963"/>
            <a:ext cx="0" cy="34290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4973638" y="4829175"/>
            <a:ext cx="2727325" cy="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stCxn id="124" idx="0"/>
          </p:cNvCxnSpPr>
          <p:nvPr/>
        </p:nvCxnSpPr>
        <p:spPr>
          <a:xfrm flipH="1" flipV="1">
            <a:off x="4973638" y="4829175"/>
            <a:ext cx="3175" cy="430213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H="1" flipV="1">
            <a:off x="7700963" y="4829175"/>
            <a:ext cx="6350" cy="4206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132"/>
          <p:cNvSpPr/>
          <p:nvPr/>
        </p:nvSpPr>
        <p:spPr>
          <a:xfrm>
            <a:off x="6931025" y="2501900"/>
            <a:ext cx="80963" cy="11271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 flipH="1" flipV="1">
            <a:off x="6969125" y="4392613"/>
            <a:ext cx="4763" cy="420687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H="1" flipV="1">
            <a:off x="6965950" y="2654300"/>
            <a:ext cx="6350" cy="41910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stCxn id="133" idx="0"/>
          </p:cNvCxnSpPr>
          <p:nvPr/>
        </p:nvCxnSpPr>
        <p:spPr>
          <a:xfrm>
            <a:off x="6970713" y="2501900"/>
            <a:ext cx="3175" cy="231140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Овал 136"/>
          <p:cNvSpPr/>
          <p:nvPr/>
        </p:nvSpPr>
        <p:spPr>
          <a:xfrm>
            <a:off x="6480175" y="5259388"/>
            <a:ext cx="80963" cy="1127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 flipV="1">
            <a:off x="6521450" y="4908550"/>
            <a:ext cx="0" cy="3524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6926263" y="5259388"/>
            <a:ext cx="80962" cy="1127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 flipV="1">
            <a:off x="6965950" y="4908550"/>
            <a:ext cx="0" cy="3524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Picture 28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11590" t="23864" r="14481" b="17938"/>
          <a:stretch/>
        </p:blipFill>
        <p:spPr bwMode="auto">
          <a:xfrm>
            <a:off x="6687772" y="5455148"/>
            <a:ext cx="654654" cy="56916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8507" name="Заголовок 1"/>
          <p:cNvSpPr txBox="1">
            <a:spLocks/>
          </p:cNvSpPr>
          <p:nvPr/>
        </p:nvSpPr>
        <p:spPr bwMode="auto">
          <a:xfrm>
            <a:off x="4546600" y="6237288"/>
            <a:ext cx="1314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Font typeface="Arial" charset="0"/>
              <a:buNone/>
            </a:pPr>
            <a:r>
              <a:rPr lang="ru-RU" altLang="ru-RU" sz="16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Аудитории</a:t>
            </a:r>
          </a:p>
        </p:txBody>
      </p:sp>
      <p:sp>
        <p:nvSpPr>
          <p:cNvPr id="18508" name="Заголовок 1"/>
          <p:cNvSpPr txBox="1">
            <a:spLocks/>
          </p:cNvSpPr>
          <p:nvPr/>
        </p:nvSpPr>
        <p:spPr bwMode="auto">
          <a:xfrm>
            <a:off x="6037263" y="6237288"/>
            <a:ext cx="1314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ru-RU" sz="16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Аудитории</a:t>
            </a:r>
          </a:p>
        </p:txBody>
      </p:sp>
      <p:sp>
        <p:nvSpPr>
          <p:cNvPr id="18509" name="Заголовок 1"/>
          <p:cNvSpPr txBox="1">
            <a:spLocks/>
          </p:cNvSpPr>
          <p:nvPr/>
        </p:nvSpPr>
        <p:spPr bwMode="auto">
          <a:xfrm>
            <a:off x="7378700" y="6237288"/>
            <a:ext cx="131603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Font typeface="Arial" charset="0"/>
              <a:buNone/>
            </a:pPr>
            <a:r>
              <a:rPr lang="ru-RU" altLang="ru-RU" sz="16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Аудитории</a:t>
            </a:r>
          </a:p>
        </p:txBody>
      </p:sp>
      <p:sp>
        <p:nvSpPr>
          <p:cNvPr id="106" name="TextBox 105"/>
          <p:cNvSpPr txBox="1"/>
          <p:nvPr/>
        </p:nvSpPr>
        <p:spPr>
          <a:xfrm rot="10800000" flipV="1">
            <a:off x="6443663" y="5946775"/>
            <a:ext cx="100806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НАБЛЮДАТЕЛИ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896461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458913" y="260350"/>
            <a:ext cx="6172200" cy="6477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Видеонаблюдение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9068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WWW.SMOTRIEGE.RU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 descr="Логотип ЕГ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7"/>
            <a:ext cx="1584176" cy="6480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827088" y="592138"/>
            <a:ext cx="7273925" cy="5334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НАРУШЕНИЯ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8" y="188913"/>
            <a:ext cx="42481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WWW.SMOTRIEGE.RU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48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8300"/>
            <a:ext cx="88931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оготип ЕГ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792088" cy="4320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1485900" y="333375"/>
            <a:ext cx="6172200" cy="13811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НАРУШЕНИЯ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115888"/>
            <a:ext cx="41767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WWW.SMOTRIEGE.RU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50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878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219700" y="4508500"/>
            <a:ext cx="2322513" cy="18002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3586163"/>
            <a:ext cx="2914650" cy="3263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88641"/>
            <a:ext cx="8819863" cy="10801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690688"/>
            <a:ext cx="5237163" cy="424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5535613" y="1125538"/>
            <a:ext cx="33512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latin typeface="Cambria" pitchFamily="18" charset="0"/>
              </a:rPr>
              <a:t>Все ППЭ оснащены </a:t>
            </a:r>
            <a:r>
              <a:rPr lang="ru-RU" sz="2800" dirty="0">
                <a:latin typeface="Cambria" pitchFamily="18" charset="0"/>
              </a:rPr>
              <a:t>средствами подавления сигналов сотовой связи.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Пункты проведения ЕГЭ в 2025 году               в г.Таганроге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03F1BA57-656B-4653-BB27-3F723ED6F348}" type="slidenum">
              <a:rPr lang="ru-RU" smtClean="0">
                <a:latin typeface="Tahoma" pitchFamily="34" charset="0"/>
              </a:rPr>
              <a:pPr/>
              <a:t>27</a:t>
            </a:fld>
            <a:endParaRPr lang="ru-RU" smtClean="0">
              <a:latin typeface="Tahom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4" y="1844826"/>
          <a:ext cx="8353623" cy="3312365"/>
        </p:xfrm>
        <a:graphic>
          <a:graphicData uri="http://schemas.openxmlformats.org/drawingml/2006/table">
            <a:tbl>
              <a:tblPr/>
              <a:tblGrid>
                <a:gridCol w="1898551"/>
                <a:gridCol w="6455072"/>
              </a:tblGrid>
              <a:tr h="47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Код </a:t>
                      </a:r>
                      <a:r>
                        <a:rPr lang="ru-RU" sz="2400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ППЭ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Расположение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лицей № 4 (ТМОЛ)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МОБУ СОШ № 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СОШ № 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СОШ № 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МОБУ СОШ № 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МОБУ СОШ № 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Объявляются в соответствии с графиком, выпускник должен быть ознакомлен с результатами ЕГЭ 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(результаты ЕГЭ доступны на сайте поддержки ЕГЭ при введении кода с уведомления на ЕГЭ или паспортных данных);</a:t>
            </a:r>
          </a:p>
          <a:p>
            <a:pPr algn="just" eaLnBrk="1" hangingPunct="1"/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Могут быть направлены в 5 вузов на 3 специальности в каждом из них по выбору выпускника</a:t>
            </a:r>
          </a:p>
          <a:p>
            <a:pPr eaLnBrk="1" hangingPunct="1"/>
            <a:endParaRPr lang="ru-RU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ЕГЭ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8578AE51-E99B-4B68-8629-0E081100EA0C}" type="slidenum">
              <a:rPr lang="ru-RU" smtClean="0">
                <a:solidFill>
                  <a:schemeClr val="bg1"/>
                </a:solidFill>
                <a:latin typeface="Tahoma" pitchFamily="34" charset="0"/>
              </a:rPr>
              <a:pPr/>
              <a:t>28</a:t>
            </a:fld>
            <a:endParaRPr lang="ru-RU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1521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457913"/>
              </p:ext>
            </p:extLst>
          </p:nvPr>
        </p:nvGraphicFramePr>
        <p:xfrm>
          <a:off x="827584" y="1628795"/>
          <a:ext cx="7776863" cy="4608515"/>
        </p:xfrm>
        <a:graphic>
          <a:graphicData uri="http://schemas.openxmlformats.org/drawingml/2006/table">
            <a:tbl>
              <a:tblPr/>
              <a:tblGrid>
                <a:gridCol w="3888013"/>
                <a:gridCol w="3888850"/>
              </a:tblGrid>
              <a:tr h="367843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Минимальное количество баллов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Информатика и информационно-коммуникационные технологии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188641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Приказ Министерства науки и высшего образования РФ от 25 августа 2022 г. “Об установлении минимального количества баллов единого государственного экзамена по общеобразовательным предметам, соответствующим специальности или направлению подготовки, по которым проводится прием на обучение в образовательных организациях, находящихся в ведении Министерства науки и высшего образования Российской Федерации, на 2023/24 учебный год”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8640"/>
            <a:ext cx="8305800" cy="20882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(ГИА) выпускников  </a:t>
            </a:r>
            <a:b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11-х классов в 2025 году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97E4B55D-9ACD-4C60-8EB3-BAED97EA45E2}" type="slidenum">
              <a:rPr lang="ru-RU" smtClean="0">
                <a:solidFill>
                  <a:schemeClr val="bg1"/>
                </a:solidFill>
                <a:latin typeface="Tahoma" pitchFamily="34" charset="0"/>
              </a:rPr>
              <a:pPr/>
              <a:t>3</a:t>
            </a:fld>
            <a:endParaRPr lang="ru-RU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4797152"/>
            <a:ext cx="8305800" cy="1656184"/>
          </a:xfrm>
        </p:spPr>
        <p:txBody>
          <a:bodyPr/>
          <a:lstStyle/>
          <a:p>
            <a:pPr algn="r">
              <a:defRPr/>
            </a:pPr>
            <a:endParaRPr lang="ru-RU" sz="3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Логотип ЕГ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71800" cy="206084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36912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(ГИА) выпускников  </a:t>
            </a:r>
            <a:b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9-х классов в 2025 году</a:t>
            </a:r>
            <a:endParaRPr lang="ru-RU" sz="5400" dirty="0"/>
          </a:p>
        </p:txBody>
      </p:sp>
      <p:pic>
        <p:nvPicPr>
          <p:cNvPr id="6" name="Рисунок 5" descr="ГИА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23928" cy="28529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323850" y="260648"/>
            <a:ext cx="8424863" cy="25922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3300"/>
                </a:solidFill>
                <a:latin typeface="Times New Roman" pitchFamily="18" charset="0"/>
              </a:rPr>
              <a:t>Выпускники 9 класса  должны сдать </a:t>
            </a:r>
            <a:br>
              <a:rPr lang="ru-RU" sz="4000" b="1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3300"/>
                </a:solidFill>
                <a:latin typeface="Times New Roman" pitchFamily="18" charset="0"/>
              </a:rPr>
              <a:t>2 обязательных учебных предмета: русский язык и математику и </a:t>
            </a:r>
            <a:br>
              <a:rPr lang="ru-RU" sz="4000" b="1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3300"/>
                </a:solidFill>
                <a:latin typeface="Times New Roman" pitchFamily="18" charset="0"/>
              </a:rPr>
              <a:t>2 предмета по выбору из следующего списка: 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3140968"/>
            <a:ext cx="8507413" cy="2952328"/>
          </a:xfrm>
        </p:spPr>
        <p:txBody>
          <a:bodyPr numCol="2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физика,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химия,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биология,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география,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история,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обществознание,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литература,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информатика и ИКТ,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иностранный язык (английский, немецкий, французский)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37312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экзаменов влияют на получение аттестата</a:t>
            </a:r>
            <a:endParaRPr lang="ru-RU" sz="2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экзаменов для лиц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ОВЗ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обучающихся с ограниченными возможностями здоровья, обучающихся детей-инвалидов и инвалидов, освоивших образовательные программы основного общего образования, количество сдаваемых экзаменов по их желанию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сокращается до двух обязательных экзаменов по русскому языку и математике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3300"/>
                </a:solidFill>
                <a:latin typeface="Times New Roman" pitchFamily="18" charset="0"/>
              </a:rPr>
              <a:t>Формы проведения ГИА в 9кл</a:t>
            </a:r>
          </a:p>
        </p:txBody>
      </p:sp>
      <p:graphicFrame>
        <p:nvGraphicFramePr>
          <p:cNvPr id="32812" name="Group 44"/>
          <p:cNvGraphicFramePr>
            <a:graphicFrameLocks noGrp="1"/>
          </p:cNvGraphicFramePr>
          <p:nvPr>
            <p:ph sz="half" idx="1"/>
          </p:nvPr>
        </p:nvGraphicFramePr>
        <p:xfrm>
          <a:off x="457200" y="981075"/>
          <a:ext cx="4038600" cy="5626239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2204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ОГЭ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основной государственный экзамен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(далее – КИМ)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25" name="Group 57"/>
          <p:cNvGraphicFramePr>
            <a:graphicFrameLocks noGrp="1"/>
          </p:cNvGraphicFramePr>
          <p:nvPr>
            <p:ph sz="half" idx="2"/>
          </p:nvPr>
        </p:nvGraphicFramePr>
        <p:xfrm>
          <a:off x="4648200" y="981075"/>
          <a:ext cx="4316413" cy="5621465"/>
        </p:xfrm>
        <a:graphic>
          <a:graphicData uri="http://schemas.openxmlformats.org/drawingml/2006/table">
            <a:tbl>
              <a:tblPr/>
              <a:tblGrid>
                <a:gridCol w="4316413"/>
              </a:tblGrid>
              <a:tr h="146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ГВЭ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государственный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выпускной экзамен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051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форме письменных и устных экзаменов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Могут сдавать ГВЭ: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Обучающиеся с ограниченными возможностями здоровья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Обучающиеся дети-инвалиды и инвалиды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Обучающиеся на дому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Обучающиеся в санаторных учреждениях, нуждающиеся в длительном лечении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</a:rPr>
              <a:t>Участники ГИА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90000"/>
              </a:lnSpc>
              <a:buFont typeface="Arial" pitchFamily="34" charset="0"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К   ГИА допускаются обучающиеся:</a:t>
            </a:r>
          </a:p>
          <a:p>
            <a:pPr marL="0" indent="0" algn="just"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 не имеющие академической задолженности и в полном объеме выполнившие учебный план или индивидуальный учебный план (имеющие годовые отметки по всем учебным предметам учебного плана за 9 класс не ниже удовлетворительных);</a:t>
            </a:r>
          </a:p>
          <a:p>
            <a:pPr marL="0" indent="0" algn="just"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 имеющие «зачет» по итоговому собеседованию.</a:t>
            </a:r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Для участия в ГИА выпускник 9 класса  подает  заявление в образовательную организацию                 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</a:rPr>
              <a:t>до 1 марта.</a:t>
            </a:r>
            <a:r>
              <a:rPr lang="ru-RU" sz="2800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ru-RU" sz="2800" u="sng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ru-RU" sz="2800" u="sng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sz="3600" b="1" smtClean="0">
                <a:solidFill>
                  <a:srgbClr val="FF3300"/>
                </a:solidFill>
                <a:latin typeface="Times New Roman" pitchFamily="18" charset="0"/>
              </a:rPr>
              <a:t>Повторная сдача ГИА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323850" y="836613"/>
            <a:ext cx="8569325" cy="554513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Повторно к сдаче ГИА по соответствующему учебному предмету в текущем году по решению ГЭК допускаются следующие обучающиеся: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получившие на ГИА неудовлетворительный результат                   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двум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учебным предметам;</a:t>
            </a:r>
          </a:p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явившиеся на экзамены по уважительным причинам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(болезнь или иные обстоятельства, подтвержденные документально);</a:t>
            </a:r>
          </a:p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завершившие выполнение экзаменационной работы по уважительным причинам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(болезнь или иные обстоятельства, подтвержденные документально);</a:t>
            </a:r>
          </a:p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апелляция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которых о нарушении установленного порядка проведения ГИА конфликтной комиссией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была удовлетворена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которых были аннулированы ГЭК в случае выявления фактов нарушений установленного порядка проведения ГИА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Обучающимся,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прошедшим ГИА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или получившим на ГИА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неудовлетворительные результаты более чем по двум учебным предметам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либо получившим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повторно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неудовлетворительный результат по одному из этих предметов на ГИА в дополнительные сроки, предоставляется право пройти ГИА по соответствующим учебным предметам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ранее 1 сентября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текущего года в сроки и формах, устанавливаемых  Порядком проведения ГИА.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егэ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0"/>
            <a:ext cx="233975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179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егэ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0"/>
            <a:ext cx="233975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655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31185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068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Годовые оценки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ниже удовлетворительных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по всем общеобразовательным предметам за курс 10-11 классов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«Зачет» по итоговому сочинению (изложению)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Допуск  к  государственной итоговой аттестации (ГИА)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51F66E0C-C22F-46A5-BCF5-BAF5559444E0}" type="slidenum">
              <a:rPr lang="ru-RU" smtClean="0">
                <a:solidFill>
                  <a:schemeClr val="bg1"/>
                </a:solidFill>
                <a:latin typeface="Tahoma" pitchFamily="34" charset="0"/>
              </a:rPr>
              <a:pPr/>
              <a:t>4</a:t>
            </a:fld>
            <a:endParaRPr lang="ru-RU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7" y="5229200"/>
            <a:ext cx="288033" cy="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049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896461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458913" y="260350"/>
            <a:ext cx="6172200" cy="6477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b="1" dirty="0" smtClean="0">
                <a:solidFill>
                  <a:srgbClr val="7CCA62">
                    <a:lumMod val="75000"/>
                  </a:srgbClr>
                </a:solidFill>
              </a:rPr>
              <a:t>Видеонаблюдение</a:t>
            </a:r>
            <a:endParaRPr lang="ru-RU" sz="5400" b="1" dirty="0">
              <a:solidFill>
                <a:srgbClr val="7CCA62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9068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CCA62">
                    <a:lumMod val="75000"/>
                  </a:srgbClr>
                </a:solidFill>
              </a:rPr>
              <a:t>WWW.SMOTRIEGE.RU</a:t>
            </a:r>
            <a:endParaRPr lang="ru-RU" b="1" dirty="0">
              <a:solidFill>
                <a:srgbClr val="7CCA62">
                  <a:lumMod val="75000"/>
                </a:srgbClr>
              </a:solidFill>
            </a:endParaRPr>
          </a:p>
        </p:txBody>
      </p:sp>
      <p:pic>
        <p:nvPicPr>
          <p:cNvPr id="7" name="Рисунок 6" descr="Логотип ЕГ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7"/>
            <a:ext cx="158417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99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1485900" y="333375"/>
            <a:ext cx="6172200" cy="13811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b="1" dirty="0">
                <a:solidFill>
                  <a:srgbClr val="7CCA62">
                    <a:lumMod val="75000"/>
                  </a:srgbClr>
                </a:solidFill>
              </a:rPr>
              <a:t>НАРУШЕНИЯ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115888"/>
            <a:ext cx="41767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CCA62">
                    <a:lumMod val="75000"/>
                  </a:srgbClr>
                </a:solidFill>
              </a:rPr>
              <a:t>WWW.SMOTRIEGE.RU</a:t>
            </a:r>
            <a:endParaRPr lang="ru-RU" b="1" dirty="0">
              <a:solidFill>
                <a:srgbClr val="7CCA62">
                  <a:lumMod val="75000"/>
                </a:srgbClr>
              </a:solidFill>
            </a:endParaRPr>
          </a:p>
        </p:txBody>
      </p:sp>
      <p:pic>
        <p:nvPicPr>
          <p:cNvPr id="2150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878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219700" y="4508500"/>
            <a:ext cx="2322513" cy="18002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974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3586163"/>
            <a:ext cx="2914650" cy="3263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88641"/>
            <a:ext cx="8819863" cy="10801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690688"/>
            <a:ext cx="5237163" cy="424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5535613" y="1125538"/>
            <a:ext cx="33512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Cambria" pitchFamily="18" charset="0"/>
              </a:rPr>
              <a:t>Все ППЭ оснащены </a:t>
            </a:r>
            <a:r>
              <a:rPr lang="ru-RU" sz="2800" dirty="0">
                <a:solidFill>
                  <a:prstClr val="black"/>
                </a:solidFill>
                <a:latin typeface="Cambria" pitchFamily="18" charset="0"/>
              </a:rPr>
              <a:t>средствами подавления сигналов сотовой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13537717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3300"/>
                </a:solidFill>
                <a:latin typeface="Times New Roman" pitchFamily="18" charset="0"/>
              </a:rPr>
              <a:t>Информируются обучающие и их родители </a:t>
            </a:r>
            <a:r>
              <a:rPr lang="ru-RU" sz="3600" b="1" smtClean="0">
                <a:solidFill>
                  <a:srgbClr val="FF3300"/>
                </a:solidFill>
                <a:latin typeface="Times New Roman" pitchFamily="18" charset="0"/>
              </a:rPr>
              <a:t>под подпись</a:t>
            </a:r>
            <a:r>
              <a:rPr lang="ru-RU" sz="3600" b="1" dirty="0" smtClean="0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ru-RU" sz="4000" dirty="0" smtClean="0"/>
              <a:t> 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8435975" cy="4895850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сроках, местах и порядке подачи заявлений на прохождение ГИА; </a:t>
            </a:r>
          </a:p>
          <a:p>
            <a:pPr marL="0" indent="0">
              <a:lnSpc>
                <a:spcPct val="800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порядке проведения ГИА;</a:t>
            </a:r>
          </a:p>
          <a:p>
            <a:pPr marL="0" indent="0">
              <a:lnSpc>
                <a:spcPct val="800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основаниях для удаления с экзамена;</a:t>
            </a:r>
          </a:p>
          <a:p>
            <a:pPr marL="0" indent="0">
              <a:lnSpc>
                <a:spcPct val="800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изменениях или аннулирования результатов ГИА;</a:t>
            </a:r>
          </a:p>
          <a:p>
            <a:pPr marL="0" indent="0">
              <a:lnSpc>
                <a:spcPct val="800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ведении в ППЭ видеозаписи;</a:t>
            </a:r>
          </a:p>
          <a:p>
            <a:pPr marL="0" indent="0">
              <a:lnSpc>
                <a:spcPct val="800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порядке подачи апелляций;</a:t>
            </a:r>
          </a:p>
          <a:p>
            <a:pPr marL="0" indent="0">
              <a:lnSpc>
                <a:spcPct val="800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нарушении установленного порядка проведения ГИА;</a:t>
            </a:r>
          </a:p>
          <a:p>
            <a:pPr marL="0" indent="0">
              <a:lnSpc>
                <a:spcPct val="800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несогласии с выставленными баллами;</a:t>
            </a:r>
          </a:p>
          <a:p>
            <a:pPr marL="0" indent="0">
              <a:lnSpc>
                <a:spcPct val="800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времени и месте ознакомления с результатами ГИА;</a:t>
            </a:r>
          </a:p>
          <a:p>
            <a:pPr marL="0" indent="0">
              <a:lnSpc>
                <a:spcPct val="800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результатах ГИА, полученных обучающимися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1844675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4055BEF8-23EA-4684-A676-621A2CDA33AC}" type="slidenum">
              <a:rPr lang="ru-RU" smtClean="0">
                <a:solidFill>
                  <a:schemeClr val="bg1"/>
                </a:solidFill>
                <a:latin typeface="Tahoma" pitchFamily="34" charset="0"/>
              </a:rPr>
              <a:pPr/>
              <a:t>45</a:t>
            </a:fld>
            <a:endParaRPr lang="ru-RU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eaLnBrk="1" hangingPunct="1"/>
            <a:r>
              <a:rPr lang="ru-RU" sz="4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Государственный выпускной экзамен (ГВЭ-11);</a:t>
            </a:r>
          </a:p>
          <a:p>
            <a:pPr eaLnBrk="1" hangingPunct="1"/>
            <a:r>
              <a:rPr lang="ru-RU" sz="4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Единый государственный экзамен (ЕГЭ)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итоговой аттестации</a:t>
            </a:r>
          </a:p>
        </p:txBody>
      </p:sp>
      <p:sp>
        <p:nvSpPr>
          <p:cNvPr id="717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4665B36D-759E-4044-8741-F1A771A33FC4}" type="slidenum">
              <a:rPr lang="ru-RU" smtClean="0">
                <a:solidFill>
                  <a:schemeClr val="bg1"/>
                </a:solidFill>
                <a:latin typeface="Tahoma" pitchFamily="34" charset="0"/>
              </a:rPr>
              <a:pPr/>
              <a:t>5</a:t>
            </a:fld>
            <a:endParaRPr lang="ru-RU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435975" cy="44640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Имеют право выбрать: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1.Обучающиеся с ограниченными возможностями здоровья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2. Дети-инвалиды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3. Инвалиды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Государственный выпускной экзамен (ГВЭ-11)</a:t>
            </a:r>
          </a:p>
        </p:txBody>
      </p:sp>
      <p:sp>
        <p:nvSpPr>
          <p:cNvPr id="81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9AB5483-DDF4-4708-AC9A-3FA2EB496668}" type="slidenum">
              <a:rPr lang="ru-RU" smtClean="0">
                <a:solidFill>
                  <a:schemeClr val="bg1"/>
                </a:solidFill>
                <a:latin typeface="Tahoma" pitchFamily="34" charset="0"/>
              </a:rPr>
              <a:pPr/>
              <a:t>6</a:t>
            </a:fld>
            <a:endParaRPr lang="ru-RU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8305800" cy="3960440"/>
          </a:xfrm>
        </p:spPr>
        <p:txBody>
          <a:bodyPr>
            <a:norm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детей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инвалидов(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инвалидов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)- копия справки об установлении инвалидности МСЭ;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остальных категорий – заключение ПМПК</a:t>
            </a:r>
            <a:endParaRPr 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305800" cy="12241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допуска  к   ГИА в форме ГВЭ-11: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221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4F15D075-425D-4758-9C97-53EFB89E5380}" type="slidenum">
              <a:rPr lang="ru-RU" smtClean="0">
                <a:solidFill>
                  <a:schemeClr val="bg1"/>
                </a:solidFill>
                <a:latin typeface="Tahoma" pitchFamily="34" charset="0"/>
              </a:rPr>
              <a:pPr/>
              <a:t>7</a:t>
            </a:fld>
            <a:endParaRPr lang="ru-RU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гистрация на ЕГЭ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684076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2452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43711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ВЛИЯЮТ НА ПОЛУЧЕНИЕ АТТЕСТАТА!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2492896"/>
            <a:ext cx="341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ВЛИЯЮТ НА ПОЛУЧЕНИЕ АТТЕСТАТА!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оготип ЕГ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0"/>
            <a:ext cx="2339752" cy="134076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975</Words>
  <Application>Microsoft Office PowerPoint</Application>
  <PresentationFormat>Экран (4:3)</PresentationFormat>
  <Paragraphs>199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Презентация PowerPoint</vt:lpstr>
      <vt:lpstr>       Государственная итоговая аттестация (ГИА) выпускников   11-х классов в 2025 году</vt:lpstr>
      <vt:lpstr>Допуск  к  государственной итоговой аттестации (ГИА) </vt:lpstr>
      <vt:lpstr>Формы итоговой аттестации</vt:lpstr>
      <vt:lpstr>Государственный выпускной экзамен (ГВЭ-11)</vt:lpstr>
      <vt:lpstr>   Документы, необходимые для допуска  к   ГИА в форме ГВЭ-11:   </vt:lpstr>
      <vt:lpstr>Презентация PowerPoint</vt:lpstr>
      <vt:lpstr>Презентация PowerPoint</vt:lpstr>
      <vt:lpstr>ЕГЭ по русскому языку и математике</vt:lpstr>
      <vt:lpstr>Презентация PowerPoint</vt:lpstr>
      <vt:lpstr>Презентация PowerPoint</vt:lpstr>
      <vt:lpstr>ЕГЭ по предметам по выбору</vt:lpstr>
      <vt:lpstr>Для участия в ЕГЭ (ГВЭ-11) необходимо: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организации системы видеонаблюдения </vt:lpstr>
      <vt:lpstr>Презентация PowerPoint</vt:lpstr>
      <vt:lpstr>Презентация PowerPoint</vt:lpstr>
      <vt:lpstr>Презентация PowerPoint</vt:lpstr>
      <vt:lpstr>ПОДАВЛЕНИЕ СИГНАЛА СОТОВОЙ СВЯЗИ</vt:lpstr>
      <vt:lpstr>Пункты проведения ЕГЭ в 2025 году               в г.Таганроге</vt:lpstr>
      <vt:lpstr>Результаты ЕГЭ</vt:lpstr>
      <vt:lpstr> </vt:lpstr>
      <vt:lpstr>Презентация PowerPoint</vt:lpstr>
      <vt:lpstr>Выпускники 9 класса  должны сдать  2 обязательных учебных предмета: русский язык и математику и  2 предмета по выбору из следующего списка: </vt:lpstr>
      <vt:lpstr>Количество экзаменов для лиц  с ОВЗ</vt:lpstr>
      <vt:lpstr>Формы проведения ГИА в 9кл</vt:lpstr>
      <vt:lpstr>Участники ГИА</vt:lpstr>
      <vt:lpstr>Повторная сдача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ПОДАВЛЕНИЕ СИГНАЛА СОТОВОЙ СВЯЗИ</vt:lpstr>
      <vt:lpstr>Информируются обучающие и их родители под подпись: </vt:lpstr>
      <vt:lpstr>Спасибо 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ППОИ-2</dc:creator>
  <cp:lastModifiedBy>Smagina</cp:lastModifiedBy>
  <cp:revision>205</cp:revision>
  <dcterms:created xsi:type="dcterms:W3CDTF">2015-11-13T16:04:24Z</dcterms:created>
  <dcterms:modified xsi:type="dcterms:W3CDTF">2024-12-09T11:44:21Z</dcterms:modified>
</cp:coreProperties>
</file>